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lvl1pPr algn="ctr" defTabSz="825500">
      <a:defRPr sz="5000">
        <a:latin typeface="+mn-lt"/>
        <a:ea typeface="+mn-ea"/>
        <a:cs typeface="+mn-cs"/>
        <a:sym typeface="Helvetica Light"/>
      </a:defRPr>
    </a:lvl1pPr>
    <a:lvl2pPr indent="228600" algn="ctr" defTabSz="825500">
      <a:defRPr sz="5000">
        <a:latin typeface="+mn-lt"/>
        <a:ea typeface="+mn-ea"/>
        <a:cs typeface="+mn-cs"/>
        <a:sym typeface="Helvetica Light"/>
      </a:defRPr>
    </a:lvl2pPr>
    <a:lvl3pPr indent="457200" algn="ctr" defTabSz="825500">
      <a:defRPr sz="5000">
        <a:latin typeface="+mn-lt"/>
        <a:ea typeface="+mn-ea"/>
        <a:cs typeface="+mn-cs"/>
        <a:sym typeface="Helvetica Light"/>
      </a:defRPr>
    </a:lvl3pPr>
    <a:lvl4pPr indent="685800" algn="ctr" defTabSz="825500">
      <a:defRPr sz="5000">
        <a:latin typeface="+mn-lt"/>
        <a:ea typeface="+mn-ea"/>
        <a:cs typeface="+mn-cs"/>
        <a:sym typeface="Helvetica Light"/>
      </a:defRPr>
    </a:lvl4pPr>
    <a:lvl5pPr indent="914400" algn="ctr" defTabSz="825500">
      <a:defRPr sz="5000">
        <a:latin typeface="+mn-lt"/>
        <a:ea typeface="+mn-ea"/>
        <a:cs typeface="+mn-cs"/>
        <a:sym typeface="Helvetica Light"/>
      </a:defRPr>
    </a:lvl5pPr>
    <a:lvl6pPr indent="1143000" algn="ctr" defTabSz="825500">
      <a:defRPr sz="5000">
        <a:latin typeface="+mn-lt"/>
        <a:ea typeface="+mn-ea"/>
        <a:cs typeface="+mn-cs"/>
        <a:sym typeface="Helvetica Light"/>
      </a:defRPr>
    </a:lvl6pPr>
    <a:lvl7pPr indent="1371600" algn="ctr" defTabSz="825500">
      <a:defRPr sz="5000">
        <a:latin typeface="+mn-lt"/>
        <a:ea typeface="+mn-ea"/>
        <a:cs typeface="+mn-cs"/>
        <a:sym typeface="Helvetica Light"/>
      </a:defRPr>
    </a:lvl7pPr>
    <a:lvl8pPr indent="1600200" algn="ctr" defTabSz="825500">
      <a:defRPr sz="5000">
        <a:latin typeface="+mn-lt"/>
        <a:ea typeface="+mn-ea"/>
        <a:cs typeface="+mn-cs"/>
        <a:sym typeface="Helvetica Light"/>
      </a:defRPr>
    </a:lvl8pPr>
    <a:lvl9pPr indent="1828800" algn="ctr" defTabSz="825500">
      <a:defRPr sz="50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ph type="sldImg"/>
          </p:nvPr>
        </p:nvSpPr>
        <p:spPr>
          <a:xfrm>
            <a:off x="1143000" y="685800"/>
            <a:ext cx="4572000" cy="3429000"/>
          </a:xfrm>
          <a:prstGeom prst="rect">
            <a:avLst/>
          </a:prstGeom>
        </p:spPr>
        <p:txBody>
          <a:bodyPr/>
          <a:lstStyle/>
          <a:p>
            <a:pPr lvl="0"/>
          </a:p>
        </p:txBody>
      </p:sp>
      <p:sp>
        <p:nvSpPr>
          <p:cNvPr id="316" name="Shape 31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lvl="0"/>
          </a:p>
        </p:txBody>
      </p:sp>
      <p:sp>
        <p:nvSpPr>
          <p:cNvPr id="377" name="Shape 37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Here’s what’s happening. Software is eating the world, says Marc Andreesen. Every business is fundamentally becoming a software business. We believe the role that software plays inside an organization will define its future success. We only need to look at the famous examples of Amazon and Borders, Netflix and Blockbuster. iTunes and the Music Industry to see the writing on the wall for the traditional enterprise. Software is how companies engage with customers in the most meaningful and timely ways, powered by data insights and new devices. I’ll provide you with the URL to the original WSJ article. It’s a perspective we share and you may find it interesting and useful.</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 name="Shape 760"/>
          <p:cNvSpPr/>
          <p:nvPr>
            <p:ph type="sldImg"/>
          </p:nvPr>
        </p:nvSpPr>
        <p:spPr>
          <a:prstGeom prst="rect">
            <a:avLst/>
          </a:prstGeom>
        </p:spPr>
        <p:txBody>
          <a:bodyPr/>
          <a:lstStyle/>
          <a:p>
            <a:pPr lvl="0"/>
          </a:p>
        </p:txBody>
      </p:sp>
      <p:sp>
        <p:nvSpPr>
          <p:cNvPr id="761" name="Shape 761"/>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To Hours and Minutes where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 developer can just push their application and the platform Auto-select runtimes, Deploys app, provides a simple step to select and bind middleware.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And the operator can very quickly Establish infrastructure, Provision and Add capacity on demand with out downtime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Every app can be Scaled instantly while having all the enterprise Control, Authorization, Policies and HA requirements applied</a:t>
            </a:r>
            <a:endParaRPr sz="1100">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lvl="0"/>
          </a:p>
        </p:txBody>
      </p:sp>
      <p:sp>
        <p:nvSpPr>
          <p:cNvPr id="826" name="Shape 826"/>
          <p:cNvSpPr/>
          <p:nvPr>
            <p:ph type="body" sz="quarter" idx="1"/>
          </p:nvPr>
        </p:nvSpPr>
        <p:spPr>
          <a:prstGeom prst="rect">
            <a:avLst/>
          </a:prstGeom>
        </p:spPr>
        <p:txBody>
          <a:bodyPr/>
          <a:lstStyle/>
          <a:p>
            <a:pPr lvl="0" defTabSz="914400">
              <a:lnSpc>
                <a:spcPct val="100000"/>
              </a:lnSpc>
              <a:spcBef>
                <a:spcPts val="1200"/>
              </a:spcBef>
              <a:defRPr sz="1800"/>
            </a:pPr>
            <a:r>
              <a:rPr i="1" sz="1100">
                <a:solidFill>
                  <a:srgbClr val="008881"/>
                </a:solidFill>
                <a:latin typeface="Verdana"/>
                <a:ea typeface="Verdana"/>
                <a:cs typeface="Verdana"/>
                <a:sym typeface="Verdana"/>
              </a:rPr>
              <a:t>Rich open source heritage. Industry support to become defacto cloud platform.</a:t>
            </a:r>
            <a:endParaRPr sz="1100">
              <a:latin typeface="Verdana"/>
              <a:ea typeface="Verdana"/>
              <a:cs typeface="Verdana"/>
              <a:sym typeface="Verdana"/>
            </a:endParaRPr>
          </a:p>
          <a:p>
            <a:pPr lvl="0" defTabSz="914400">
              <a:lnSpc>
                <a:spcPct val="100000"/>
              </a:lnSpc>
              <a:spcBef>
                <a:spcPts val="1200"/>
              </a:spcBef>
              <a:defRPr sz="1800"/>
            </a:pPr>
            <a:endParaRPr i="1" sz="1100">
              <a:solidFill>
                <a:srgbClr val="00888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Shape 866"/>
          <p:cNvSpPr/>
          <p:nvPr>
            <p:ph type="sldImg"/>
          </p:nvPr>
        </p:nvSpPr>
        <p:spPr>
          <a:prstGeom prst="rect">
            <a:avLst/>
          </a:prstGeom>
        </p:spPr>
        <p:txBody>
          <a:bodyPr/>
          <a:lstStyle/>
          <a:p>
            <a:pPr lvl="0"/>
          </a:p>
        </p:txBody>
      </p:sp>
      <p:sp>
        <p:nvSpPr>
          <p:cNvPr id="867" name="Shape 86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CloudFoundry is the defacto PaaS stanard supported &amp; adopted by an enormous community of companies.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lvl="0"/>
          </a:p>
        </p:txBody>
      </p:sp>
      <p:sp>
        <p:nvSpPr>
          <p:cNvPr id="921" name="Shape 921"/>
          <p:cNvSpPr/>
          <p:nvPr>
            <p:ph type="body" sz="quarter" idx="1"/>
          </p:nvPr>
        </p:nvSpPr>
        <p:spPr>
          <a:prstGeom prst="rect">
            <a:avLst/>
          </a:prstGeom>
        </p:spPr>
        <p:txBody>
          <a:bodyPr/>
          <a:lstStyle/>
          <a:p>
            <a:pPr lvl="0" defTabSz="914400">
              <a:lnSpc>
                <a:spcPct val="80000"/>
              </a:lnSpc>
              <a:spcBef>
                <a:spcPts val="1200"/>
              </a:spcBef>
              <a:defRPr sz="1800"/>
            </a:pPr>
            <a:r>
              <a:rPr sz="900">
                <a:latin typeface="Verdana"/>
                <a:ea typeface="Verdana"/>
                <a:cs typeface="Verdana"/>
                <a:sym typeface="Verdana"/>
              </a:rPr>
              <a:t>And finally, Pivotal CF aligns all 3 of these pillars (Dev, Services and Ops) with a common model for deployment, operations, and scale on any IaaS </a:t>
            </a:r>
            <a:r>
              <a:rPr b="1" sz="900">
                <a:latin typeface="Verdana"/>
                <a:ea typeface="Verdana"/>
                <a:cs typeface="Verdana"/>
                <a:sym typeface="Verdana"/>
              </a:rPr>
              <a:t>without</a:t>
            </a:r>
            <a:r>
              <a:rPr sz="900">
                <a:latin typeface="Verdana"/>
                <a:ea typeface="Verdana"/>
                <a:cs typeface="Verdana"/>
                <a:sym typeface="Verdana"/>
              </a:rPr>
              <a:t> changes in the application. This offers the customer a converged platform to build --- as IDC calls it -- 3</a:t>
            </a:r>
            <a:r>
              <a:rPr baseline="30000" sz="900">
                <a:latin typeface="Verdana"/>
                <a:ea typeface="Verdana"/>
                <a:cs typeface="Verdana"/>
                <a:sym typeface="Verdana"/>
              </a:rPr>
              <a:t>rd</a:t>
            </a:r>
            <a:r>
              <a:rPr sz="900">
                <a:latin typeface="Verdana"/>
                <a:ea typeface="Verdana"/>
                <a:cs typeface="Verdana"/>
                <a:sym typeface="Verdana"/>
              </a:rPr>
              <a:t> platform applications combining cloud, mobile, big data and social. This enables the new frontier to compete via software.</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CFOs and CIOs love Pivotal CF because with Enterprise, private PaaS you can unlock the investment 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Pivotal CF is multi-cloud which means you don’t have to decide at development time which cloud your app will run on. And you can move apps dynamically to the best cloud for the app, based on price, security, SLAs. Today, development on current IaaS means you build vendor-specific infrastructure calls into each app. Conversely, with Pivotal CF, the multi-cloud portability gives you freedom to move clouds and ensures you don’t get locked in as you build, or to go with lower cost or other best fit criteria.  Pivotal CF does this by abstracting the IaaS layer from each provider with 14 API calls.</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Here’s a good cost/opportunity example: Do you recall why Amazon dropped their prices by 45% last year? Because the day before, Google had announced their price drop of 50%.  So as a CFO, you want to take advantage of any price war and not have to choose ahead of time. You want to have the flexibility, to not only take advantage of your dc but take advantage of lowest cost public cloud as you like.</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Put this 4 pillars together and you have a great value story for both application developers and cloud operators; as well as the IT Executive Buyers.  Lets recap:</a:t>
            </a:r>
            <a:endParaRPr sz="1100">
              <a:latin typeface="Verdana"/>
              <a:ea typeface="Verdana"/>
              <a:cs typeface="Verdana"/>
              <a:sym typeface="Verdana"/>
            </a:endParaRPr>
          </a:p>
          <a:p>
            <a:pPr lvl="0" marL="154305" indent="-154305" defTabSz="914400">
              <a:lnSpc>
                <a:spcPct val="80000"/>
              </a:lnSpc>
              <a:spcBef>
                <a:spcPts val="1200"/>
              </a:spcBef>
              <a:buSzPct val="100000"/>
              <a:buFont typeface="Arial"/>
              <a:buChar char="•"/>
              <a:defRPr sz="1800"/>
            </a:pPr>
            <a:r>
              <a:rPr b="1" sz="900">
                <a:latin typeface="Verdana"/>
                <a:ea typeface="Verdana"/>
                <a:cs typeface="Verdana"/>
                <a:sym typeface="Verdana"/>
              </a:rPr>
              <a:t>First for developers</a:t>
            </a:r>
            <a:r>
              <a:rPr sz="900">
                <a:latin typeface="Verdana"/>
                <a:ea typeface="Verdana"/>
                <a:cs typeface="Verdana"/>
                <a:sym typeface="Verdana"/>
              </a:rPr>
              <a:t>. </a:t>
            </a:r>
            <a:r>
              <a:rPr sz="1000">
                <a:latin typeface="Verdana"/>
                <a:ea typeface="Verdana"/>
                <a:cs typeface="Verdana"/>
                <a:sym typeface="Verdana"/>
              </a:rPr>
              <a:t>The Developer experience is where PaaS historically has focused, keeping developers happy with a revolutionary faster and simpler experience of how they deploy</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Second, this idea of an infinitely extensible ecosystem of Services comes to the enterprise. This Extensibility </a:t>
            </a:r>
            <a:r>
              <a:rPr sz="1000">
                <a:latin typeface="Verdana"/>
                <a:ea typeface="Verdana"/>
                <a:cs typeface="Verdana"/>
                <a:sym typeface="Verdana"/>
              </a:rPr>
              <a:t>is going to keep CTOs happy because she is going to want to have rapid access to the newest technologies. </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Third, Pivotal CF gives Cloud Operators a more efficient way </a:t>
            </a:r>
            <a:r>
              <a:rPr sz="1000">
                <a:latin typeface="Verdana"/>
                <a:ea typeface="Verdana"/>
                <a:cs typeface="Verdana"/>
                <a:sym typeface="Verdana"/>
              </a:rPr>
              <a:t>of managing apps that abstracts them from individual VM maintenance. </a:t>
            </a:r>
            <a:r>
              <a:rPr b="1" sz="1000">
                <a:latin typeface="Verdana"/>
                <a:ea typeface="Verdana"/>
                <a:cs typeface="Verdana"/>
                <a:sym typeface="Verdana"/>
              </a:rPr>
              <a:t>Built in to every app</a:t>
            </a:r>
            <a:r>
              <a:rPr sz="1000">
                <a:latin typeface="Verdana"/>
                <a:ea typeface="Verdana"/>
                <a:cs typeface="Verdana"/>
                <a:sym typeface="Verdana"/>
              </a:rPr>
              <a:t>  is auto scaling, auto healing, 4 levels of high availability. This makes IT Teams magnitudes more efficient and ensures that all technologies meet enterprise standards, while giving developers the flexibility they need to innovate.</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And finally, CFOs and CIOs love Pivotal CF because with Enterprise, private PaaS you can unlock the investment </a:t>
            </a:r>
            <a:r>
              <a:rPr sz="1000">
                <a:latin typeface="Verdana"/>
                <a:ea typeface="Verdana"/>
                <a:cs typeface="Verdana"/>
                <a:sym typeface="Verdana"/>
              </a:rPr>
              <a:t>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6" name="Shape 926"/>
          <p:cNvSpPr/>
          <p:nvPr>
            <p:ph type="sldImg"/>
          </p:nvPr>
        </p:nvSpPr>
        <p:spPr>
          <a:prstGeom prst="rect">
            <a:avLst/>
          </a:prstGeom>
        </p:spPr>
        <p:txBody>
          <a:bodyPr/>
          <a:lstStyle/>
          <a:p>
            <a:pPr lvl="0"/>
          </a:p>
        </p:txBody>
      </p:sp>
      <p:sp>
        <p:nvSpPr>
          <p:cNvPr id="927" name="Shape 927"/>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Note to Pivotal Field: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Our advise is to always start this discussion with PCF as the leading (with a huge head start) commercial version for Enterprises of OSS CF and that customer don’t want rely on OSS non-commercially supported codebase for their enterprise deployments. You way use the RHEL == PCF; OSS CF == Linux analogy. Only then you should talk about specifics of “what’s beyond OSS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 © Matt Rieder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Anyone who has attempted to construct production ready Cloud Foundry releases, including original and subsequent BOSH manifests, for each independent component and the entire holistic open source project, knows the true worth of PCF.</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PCF releases are tested within each core team before they are passed to an release engineering team to test the integration of these releases across products and infrastructures. When full integration fails, fixes are committed within an individual team, and re-tested across the full spectrum. Release engineering has also built a continuous integration pipeline to test that an existing installation can be upgraded by Ops Manager and CF BOSH between and across minor releases.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Attempting to reproduce Pivotal's release pipeline, through which a certified release is published, would require institutional knowledge, expertise, and feedback loops that are nonexistent outside of this organization. It is possible that an external team could monitor Cloud Foundry's discussion groups, watch the public trackers, report on integration problems between commits they felt were ready for a production system, patch problems, submit pull requests, build and run integration tests with each individual and cross component change, hand craft BOSH manifests for each turn of the crank, and replace Ops Manager with scripts that upgrade those manifests after discussing the properties that need modification.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lvl="0"/>
          </a:p>
        </p:txBody>
      </p:sp>
      <p:sp>
        <p:nvSpPr>
          <p:cNvPr id="954" name="Shape 954"/>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Is CF ready for prime time?  Baidu is the largest web property in China and serves 1 billion page views a day w/ Cloud Foundry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8" name="Shape 968"/>
          <p:cNvSpPr/>
          <p:nvPr>
            <p:ph type="sldImg"/>
          </p:nvPr>
        </p:nvSpPr>
        <p:spPr>
          <a:prstGeom prst="rect">
            <a:avLst/>
          </a:prstGeom>
        </p:spPr>
        <p:txBody>
          <a:bodyPr/>
          <a:lstStyle/>
          <a:p>
            <a:pPr lvl="0"/>
          </a:p>
        </p:txBody>
      </p:sp>
      <p:sp>
        <p:nvSpPr>
          <p:cNvPr id="969" name="Shape 96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Rakuten traditional process on lhs – developer asks infrastructure team to request servers, make a VM, install middleware, configure the load balancers and so on. Developers are out of the deployment workflow in the company.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After they introduced rPaaS with Cloud Foundry, the developer just says “push his application(s)” to deploy their applications. Some of the developers integrated push with Jenkins so everything in the deployment process is automated.</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As a result, from actual users they saved on infrastructure operation costs/reduced by 90%. Benefits not only for application developers but for infrastructure engineers to free up time to develop new things for infrastructure.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hape 980"/>
          <p:cNvSpPr/>
          <p:nvPr>
            <p:ph type="sldImg"/>
          </p:nvPr>
        </p:nvSpPr>
        <p:spPr>
          <a:prstGeom prst="rect">
            <a:avLst/>
          </a:prstGeom>
        </p:spPr>
        <p:txBody>
          <a:bodyPr/>
          <a:lstStyle/>
          <a:p>
            <a:pPr lvl="0"/>
          </a:p>
        </p:txBody>
      </p:sp>
      <p:sp>
        <p:nvSpPr>
          <p:cNvPr id="981" name="Shape 981"/>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Comprehensive analysis of savings over the application lifecycle lead to extremely compelling #s for Warner music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lvl="0"/>
          </a:p>
        </p:txBody>
      </p:sp>
      <p:sp>
        <p:nvSpPr>
          <p:cNvPr id="419" name="Shape 41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Innovators like facebook, twitter &amp; netflix have defined a new paradigm and set of expectations for technology.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User bases are growing (# of connected devices)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All of this leads to opportunity – if you can move fast enough</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This new paradigm necessitated a new platform &amp; new approach to development (3</a:t>
            </a:r>
            <a:r>
              <a:rPr baseline="30000" sz="1100">
                <a:latin typeface="Verdana"/>
                <a:ea typeface="Verdana"/>
                <a:cs typeface="Verdana"/>
                <a:sym typeface="Verdana"/>
              </a:rPr>
              <a:t>rd</a:t>
            </a:r>
            <a:r>
              <a:rPr sz="1100">
                <a:latin typeface="Verdana"/>
                <a:ea typeface="Verdana"/>
                <a:cs typeface="Verdana"/>
                <a:sym typeface="Verdana"/>
              </a:rPr>
              <a:t> platform)</a:t>
            </a:r>
            <a:endParaRPr sz="1100">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lvl="0"/>
          </a:p>
        </p:txBody>
      </p:sp>
      <p:sp>
        <p:nvSpPr>
          <p:cNvPr id="430" name="Shape 430"/>
          <p:cNvSpPr/>
          <p:nvPr>
            <p:ph type="body" sz="quarter" idx="1"/>
          </p:nvPr>
        </p:nvSpPr>
        <p:spPr>
          <a:prstGeom prst="rect">
            <a:avLst/>
          </a:prstGeom>
        </p:spPr>
        <p:txBody>
          <a:bodyPr/>
          <a:lstStyle>
            <a:lvl1pPr defTabSz="914400">
              <a:lnSpc>
                <a:spcPct val="100000"/>
              </a:lnSpc>
              <a:spcBef>
                <a:spcPts val="1200"/>
              </a:spcBef>
              <a:defRPr sz="2200">
                <a:latin typeface="Verdana"/>
                <a:ea typeface="Verdana"/>
                <a:cs typeface="Verdana"/>
                <a:sym typeface="Verdana"/>
              </a:defRPr>
            </a:lvl1pPr>
          </a:lstStyle>
          <a:p>
            <a:pPr lvl="0">
              <a:defRPr sz="1800"/>
            </a:pPr>
            <a:r>
              <a:rPr sz="2200"/>
              <a:t>When we established the predominant enterprise architecture paradigms, the vast majority of our clients were usually tethered to a desk with a workstation. Now that has flipped…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lvl="0"/>
          </a:p>
        </p:txBody>
      </p:sp>
      <p:sp>
        <p:nvSpPr>
          <p:cNvPr id="468" name="Shape 468"/>
          <p:cNvSpPr/>
          <p:nvPr>
            <p:ph type="body" sz="quarter" idx="1"/>
          </p:nvPr>
        </p:nvSpPr>
        <p:spPr>
          <a:prstGeom prst="rect">
            <a:avLst/>
          </a:prstGeom>
        </p:spPr>
        <p:txBody>
          <a:bodyPr/>
          <a:lstStyle/>
          <a:p>
            <a:pPr lvl="0" defTabSz="914400">
              <a:lnSpc>
                <a:spcPct val="100000"/>
              </a:lnSpc>
              <a:spcBef>
                <a:spcPts val="1200"/>
              </a:spcBef>
              <a:defRPr sz="1800"/>
            </a:pPr>
            <a:r>
              <a:rPr sz="1200">
                <a:solidFill>
                  <a:srgbClr val="8DD188"/>
                </a:solidFill>
                <a:latin typeface="Corbel"/>
                <a:ea typeface="Corbel"/>
                <a:cs typeface="Corbel"/>
                <a:sym typeface="Corbel"/>
              </a:rPr>
              <a:t>Expectations and opportunities are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of Users and amount of data is also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Budgets are not</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We need to be smarter, better, faster or risk certain death (think: blockbuster)</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Be sure to explain we are in the 3</a:t>
            </a:r>
            <a:r>
              <a:rPr baseline="30000" sz="1200">
                <a:solidFill>
                  <a:srgbClr val="8DD188"/>
                </a:solidFill>
                <a:latin typeface="Corbel"/>
                <a:ea typeface="Corbel"/>
                <a:cs typeface="Corbel"/>
                <a:sym typeface="Corbel"/>
              </a:rPr>
              <a:t>rd</a:t>
            </a:r>
            <a:r>
              <a:rPr sz="1200">
                <a:solidFill>
                  <a:srgbClr val="8DD188"/>
                </a:solidFill>
                <a:latin typeface="Corbel"/>
                <a:ea typeface="Corbel"/>
                <a:cs typeface="Corbel"/>
                <a:sym typeface="Corbel"/>
              </a:rPr>
              <a:t> platform era</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lvl="0"/>
          </a:p>
        </p:txBody>
      </p:sp>
      <p:sp>
        <p:nvSpPr>
          <p:cNvPr id="513" name="Shape 513"/>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2</a:t>
            </a:r>
            <a:r>
              <a:rPr baseline="30000" sz="1100">
                <a:latin typeface="Verdana"/>
                <a:ea typeface="Verdana"/>
                <a:cs typeface="Verdana"/>
                <a:sym typeface="Verdana"/>
              </a:rPr>
              <a:t>nd</a:t>
            </a:r>
            <a:r>
              <a:rPr sz="1100">
                <a:latin typeface="Verdana"/>
                <a:ea typeface="Verdana"/>
                <a:cs typeface="Verdana"/>
                <a:sym typeface="Verdana"/>
              </a:rPr>
              <a:t> Platform vendors purposely created silos (all IBM or Oracle or nothing) stifling innovation and setting direction</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3</a:t>
            </a:r>
            <a:r>
              <a:rPr baseline="30000" sz="1100">
                <a:latin typeface="Verdana"/>
                <a:ea typeface="Verdana"/>
                <a:cs typeface="Verdana"/>
                <a:sym typeface="Verdana"/>
              </a:rPr>
              <a:t>rd</a:t>
            </a:r>
            <a:r>
              <a:rPr sz="1100">
                <a:latin typeface="Verdana"/>
                <a:ea typeface="Verdana"/>
                <a:cs typeface="Verdana"/>
                <a:sym typeface="Verdana"/>
              </a:rPr>
              <a:t> Platform vendors (cloud) are doing the same and making it even easier to get tied in without you realizing: e.g. use of SQS (simple queuing service) on AWS is totally proprietary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Additionally, skill sets are vendor targeted rather than agnostic.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We need to follow standards so we can be more efficient today and be prepared for the future.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lvl="0"/>
          </a:p>
        </p:txBody>
      </p:sp>
      <p:sp>
        <p:nvSpPr>
          <p:cNvPr id="676" name="Shape 676"/>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PaaS in its most basic sense is an extension of the IaaS pattern to include management of runtimes, middleware, configuration,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sldImg"/>
          </p:nvPr>
        </p:nvSpPr>
        <p:spPr>
          <a:prstGeom prst="rect">
            <a:avLst/>
          </a:prstGeom>
        </p:spPr>
        <p:txBody>
          <a:bodyPr/>
          <a:lstStyle/>
          <a:p>
            <a:pPr lvl="0"/>
          </a:p>
        </p:txBody>
      </p:sp>
      <p:sp>
        <p:nvSpPr>
          <p:cNvPr id="708" name="Shape 708"/>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316">
              <a:lnSpc>
                <a:spcPct val="100000"/>
              </a:lnSpc>
              <a:spcBef>
                <a:spcPts val="1200"/>
              </a:spcBef>
              <a:defRPr sz="1800"/>
            </a:pPr>
            <a:r>
              <a:rPr sz="1100">
                <a:latin typeface="Verdana"/>
                <a:ea typeface="Verdana"/>
                <a:cs typeface="Verdana"/>
                <a:sym typeface="Verdana"/>
              </a:rPr>
              <a:t>Explain that for non-virtualized customers, the steps are even greater.</a:t>
            </a:r>
            <a:endParaRPr sz="1100">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lvl="0"/>
          </a:p>
        </p:txBody>
      </p:sp>
      <p:sp>
        <p:nvSpPr>
          <p:cNvPr id="737" name="Shape 737"/>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Explain that for non-virtualized customers, the steps are even greater.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lvl="0"/>
          </a:p>
        </p:txBody>
      </p:sp>
      <p:sp>
        <p:nvSpPr>
          <p:cNvPr id="742" name="Shape 742"/>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Speed in the market place wins. Reducing the handoff points and automating to take the application lifecycle from months &lt;click&gt;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9" name="Shape 9"/>
          <p:cNvSpPr/>
          <p:nvPr>
            <p:ph type="title"/>
          </p:nvPr>
        </p:nvSpPr>
        <p:spPr>
          <a:xfrm>
            <a:off x="1778000" y="2298700"/>
            <a:ext cx="20828000" cy="46482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0" name="Shape 10"/>
          <p:cNvSpPr/>
          <p:nvPr>
            <p:ph type="body" idx="1"/>
          </p:nvPr>
        </p:nvSpPr>
        <p:spPr>
          <a:xfrm>
            <a:off x="1778000" y="7073900"/>
            <a:ext cx="20828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pic>
        <p:nvPicPr>
          <p:cNvPr id="11"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pic>
        <p:nvPicPr>
          <p:cNvPr id="36"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39"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41" name="Shape 4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2" name="Shape 4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43" name="Shape 4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4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46" name="Shape 4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 name="Shape 4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4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49" name="Shape 4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50" name="Shape 5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1" name="Shape 51"/>
          <p:cNvSpPr/>
          <p:nvPr>
            <p:ph type="title"/>
          </p:nvPr>
        </p:nvSpPr>
        <p:spPr>
          <a:xfrm>
            <a:off x="2374898" y="72085"/>
            <a:ext cx="11691055" cy="6112811"/>
          </a:xfrm>
          <a:prstGeom prst="rect">
            <a:avLst/>
          </a:prstGeom>
        </p:spPr>
        <p:txBody>
          <a:bodyPr anchor="b"/>
          <a:lstStyle>
            <a:lvl1pPr>
              <a:defRPr b="1" sz="9600">
                <a:solidFill>
                  <a:srgbClr val="F16F3B"/>
                </a:solidFill>
                <a:uFillTx/>
                <a:latin typeface="Arial"/>
                <a:ea typeface="Arial"/>
                <a:cs typeface="Arial"/>
                <a:sym typeface="Arial"/>
              </a:defRPr>
            </a:lvl1pPr>
          </a:lstStyle>
          <a:p>
            <a:pPr lvl="0">
              <a:defRPr b="0" sz="1800">
                <a:solidFill>
                  <a:srgbClr val="000000"/>
                </a:solidFill>
              </a:defRPr>
            </a:pPr>
            <a:r>
              <a:rPr b="1" sz="9600">
                <a:solidFill>
                  <a:srgbClr val="F16F3B"/>
                </a:solidFill>
              </a:rPr>
              <a:t>Title Text</a:t>
            </a:r>
          </a:p>
        </p:txBody>
      </p:sp>
      <p:sp>
        <p:nvSpPr>
          <p:cNvPr id="52" name="Shape 52"/>
          <p:cNvSpPr/>
          <p:nvPr>
            <p:ph type="body" idx="1"/>
          </p:nvPr>
        </p:nvSpPr>
        <p:spPr>
          <a:xfrm>
            <a:off x="2374900" y="7022357"/>
            <a:ext cx="16129001" cy="4413887"/>
          </a:xfrm>
          <a:prstGeom prst="rect">
            <a:avLst/>
          </a:prstGeom>
        </p:spPr>
        <p:txBody>
          <a:bodyPr/>
          <a:lstStyle>
            <a:lvl1pPr marL="0" indent="0">
              <a:spcBef>
                <a:spcPts val="0"/>
              </a:spcBef>
              <a:buClrTx/>
              <a:buSzTx/>
              <a:buFontTx/>
              <a:buNone/>
              <a:defRPr>
                <a:solidFill>
                  <a:srgbClr val="3EA7BC"/>
                </a:solidFill>
                <a:uFillTx/>
                <a:latin typeface="Arial"/>
                <a:ea typeface="Arial"/>
                <a:cs typeface="Arial"/>
                <a:sym typeface="Arial"/>
              </a:defRPr>
            </a:lvl1pPr>
            <a:lvl2pPr marL="0" indent="457200">
              <a:spcBef>
                <a:spcPts val="0"/>
              </a:spcBef>
              <a:buClrTx/>
              <a:buSzTx/>
              <a:buFontTx/>
              <a:buNone/>
              <a:defRPr>
                <a:solidFill>
                  <a:srgbClr val="3EA7BC"/>
                </a:solidFill>
                <a:uFillTx/>
                <a:latin typeface="Arial"/>
                <a:ea typeface="Arial"/>
                <a:cs typeface="Arial"/>
                <a:sym typeface="Arial"/>
              </a:defRPr>
            </a:lvl2pPr>
            <a:lvl3pPr marL="0" indent="914400">
              <a:spcBef>
                <a:spcPts val="0"/>
              </a:spcBef>
              <a:buClrTx/>
              <a:buSzTx/>
              <a:buFontTx/>
              <a:buNone/>
              <a:defRPr>
                <a:solidFill>
                  <a:srgbClr val="3EA7BC"/>
                </a:solidFill>
                <a:uFillTx/>
                <a:latin typeface="Arial"/>
                <a:ea typeface="Arial"/>
                <a:cs typeface="Arial"/>
                <a:sym typeface="Arial"/>
              </a:defRPr>
            </a:lvl3pPr>
            <a:lvl4pPr marL="0" indent="1371600">
              <a:spcBef>
                <a:spcPts val="0"/>
              </a:spcBef>
              <a:buClrTx/>
              <a:buSzTx/>
              <a:buFontTx/>
              <a:buNone/>
              <a:defRPr>
                <a:solidFill>
                  <a:srgbClr val="3EA7BC"/>
                </a:solidFill>
                <a:uFillTx/>
                <a:latin typeface="Arial"/>
                <a:ea typeface="Arial"/>
                <a:cs typeface="Arial"/>
                <a:sym typeface="Arial"/>
              </a:defRPr>
            </a:lvl4pPr>
            <a:lvl5pPr marL="0" indent="1828800">
              <a:spcBef>
                <a:spcPts val="0"/>
              </a:spcBef>
              <a:buClrTx/>
              <a:buSzTx/>
              <a:buFontTx/>
              <a:buNone/>
              <a:defRPr>
                <a:solidFill>
                  <a:srgbClr val="3EA7BC"/>
                </a:solidFill>
                <a:uFillTx/>
                <a:latin typeface="Arial"/>
                <a:ea typeface="Arial"/>
                <a:cs typeface="Arial"/>
                <a:sym typeface="Arial"/>
              </a:defRPr>
            </a:lvl5pPr>
          </a:lstStyle>
          <a:p>
            <a:pPr lvl="0">
              <a:defRPr sz="1800">
                <a:solidFill>
                  <a:srgbClr val="000000"/>
                </a:solidFill>
              </a:defRPr>
            </a:pPr>
            <a:r>
              <a:rPr sz="6400">
                <a:solidFill>
                  <a:srgbClr val="3EA7BC"/>
                </a:solidFill>
              </a:rPr>
              <a:t>Body Level One</a:t>
            </a:r>
            <a:endParaRPr sz="6400">
              <a:solidFill>
                <a:srgbClr val="3EA7BC"/>
              </a:solidFill>
            </a:endParaRPr>
          </a:p>
          <a:p>
            <a:pPr lvl="1">
              <a:defRPr sz="1800">
                <a:solidFill>
                  <a:srgbClr val="000000"/>
                </a:solidFill>
              </a:defRPr>
            </a:pPr>
            <a:r>
              <a:rPr sz="6400">
                <a:solidFill>
                  <a:srgbClr val="3EA7BC"/>
                </a:solidFill>
              </a:rPr>
              <a:t>Body Level Two</a:t>
            </a:r>
            <a:endParaRPr sz="6400">
              <a:solidFill>
                <a:srgbClr val="3EA7BC"/>
              </a:solidFill>
            </a:endParaRPr>
          </a:p>
          <a:p>
            <a:pPr lvl="2">
              <a:defRPr sz="1800">
                <a:solidFill>
                  <a:srgbClr val="000000"/>
                </a:solidFill>
              </a:defRPr>
            </a:pPr>
            <a:r>
              <a:rPr sz="6400">
                <a:solidFill>
                  <a:srgbClr val="3EA7BC"/>
                </a:solidFill>
              </a:rPr>
              <a:t>Body Level Three</a:t>
            </a:r>
            <a:endParaRPr sz="6400">
              <a:solidFill>
                <a:srgbClr val="3EA7BC"/>
              </a:solidFill>
            </a:endParaRPr>
          </a:p>
          <a:p>
            <a:pPr lvl="3">
              <a:defRPr sz="1800">
                <a:solidFill>
                  <a:srgbClr val="000000"/>
                </a:solidFill>
              </a:defRPr>
            </a:pPr>
            <a:r>
              <a:rPr sz="6400">
                <a:solidFill>
                  <a:srgbClr val="3EA7BC"/>
                </a:solidFill>
              </a:rPr>
              <a:t>Body Level Four</a:t>
            </a:r>
            <a:endParaRPr sz="6400">
              <a:solidFill>
                <a:srgbClr val="3EA7BC"/>
              </a:solidFill>
            </a:endParaRPr>
          </a:p>
          <a:p>
            <a:pPr lvl="4">
              <a:defRPr sz="1800">
                <a:solidFill>
                  <a:srgbClr val="000000"/>
                </a:solidFill>
              </a:defRPr>
            </a:pPr>
            <a:r>
              <a:rPr sz="6400">
                <a:solidFill>
                  <a:srgbClr val="3EA7BC"/>
                </a:solidFill>
              </a:rPr>
              <a:t>Body Level Five</a:t>
            </a:r>
          </a:p>
        </p:txBody>
      </p:sp>
      <p:sp>
        <p:nvSpPr>
          <p:cNvPr id="53" name="Shape 5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4" name="Shape 5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5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56" name="Shape 5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58" name="Shape 5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9" name="Shape 5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1" name="Shape 6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62" name="Shape 62"/>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63" name="Shape 63"/>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64"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Divider">
    <p:spTree>
      <p:nvGrpSpPr>
        <p:cNvPr id="1" name=""/>
        <p:cNvGrpSpPr/>
        <p:nvPr/>
      </p:nvGrpSpPr>
      <p:grpSpPr>
        <a:xfrm>
          <a:off x="0" y="0"/>
          <a:ext cx="0" cy="0"/>
          <a:chOff x="0" y="0"/>
          <a:chExt cx="0" cy="0"/>
        </a:xfrm>
      </p:grpSpPr>
      <p:sp>
        <p:nvSpPr>
          <p:cNvPr id="66" name="Shape 6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67" name="Shape 6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9" name="Shape 6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0" name="Shape 7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1" name="Shape 7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2" name="Shape 7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73" name="Shape 7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4" name="Shape 74"/>
          <p:cNvSpPr/>
          <p:nvPr>
            <p:ph type="title"/>
          </p:nvPr>
        </p:nvSpPr>
        <p:spPr>
          <a:xfrm>
            <a:off x="2713567" y="1210813"/>
            <a:ext cx="16129004" cy="5084156"/>
          </a:xfrm>
          <a:prstGeom prst="rect">
            <a:avLst/>
          </a:prstGeom>
        </p:spPr>
        <p:txBody>
          <a:bodyPr anchor="b"/>
          <a:lstStyle>
            <a:lvl1pPr>
              <a:defRPr sz="11600">
                <a:solidFill>
                  <a:srgbClr val="F16F3B"/>
                </a:solidFill>
                <a:uFillTx/>
                <a:latin typeface="Arial"/>
                <a:ea typeface="Arial"/>
                <a:cs typeface="Arial"/>
                <a:sym typeface="Arial"/>
              </a:defRPr>
            </a:lvl1pPr>
          </a:lstStyle>
          <a:p>
            <a:pPr lvl="0">
              <a:defRPr sz="1800">
                <a:solidFill>
                  <a:srgbClr val="000000"/>
                </a:solidFill>
              </a:defRPr>
            </a:pPr>
            <a:r>
              <a:rPr sz="11600">
                <a:solidFill>
                  <a:srgbClr val="F16F3B"/>
                </a:solidFill>
              </a:rPr>
              <a:t>Title Text</a:t>
            </a:r>
          </a:p>
        </p:txBody>
      </p:sp>
      <p:sp>
        <p:nvSpPr>
          <p:cNvPr id="75" name="Shape 75"/>
          <p:cNvSpPr/>
          <p:nvPr>
            <p:ph type="body" idx="1"/>
          </p:nvPr>
        </p:nvSpPr>
        <p:spPr>
          <a:xfrm>
            <a:off x="2736140" y="6525674"/>
            <a:ext cx="16129001" cy="4929716"/>
          </a:xfrm>
          <a:prstGeom prst="rect">
            <a:avLst/>
          </a:prstGeom>
        </p:spPr>
        <p:txBody>
          <a:bodyPr/>
          <a:lstStyle>
            <a:lvl1pPr marL="228600" indent="-228600">
              <a:buClrTx/>
              <a:buSzTx/>
              <a:buFontTx/>
              <a:buNone/>
              <a:defRPr sz="7400">
                <a:solidFill>
                  <a:srgbClr val="3EA7BC"/>
                </a:solidFill>
                <a:uFillTx/>
                <a:latin typeface="Arial"/>
                <a:ea typeface="Arial"/>
                <a:cs typeface="Arial"/>
                <a:sym typeface="Arial"/>
              </a:defRPr>
            </a:lvl1pPr>
            <a:lvl2pPr marL="228600" indent="228600">
              <a:buClrTx/>
              <a:buSzTx/>
              <a:buFontTx/>
              <a:buNone/>
              <a:defRPr sz="7400">
                <a:solidFill>
                  <a:srgbClr val="3EA7BC"/>
                </a:solidFill>
                <a:uFillTx/>
                <a:latin typeface="Arial"/>
                <a:ea typeface="Arial"/>
                <a:cs typeface="Arial"/>
                <a:sym typeface="Arial"/>
              </a:defRPr>
            </a:lvl2pPr>
            <a:lvl3pPr marL="1760220" indent="-845820">
              <a:buClrTx/>
              <a:buFontTx/>
              <a:buChar char="•"/>
              <a:defRPr sz="7400">
                <a:solidFill>
                  <a:srgbClr val="3EA7BC"/>
                </a:solidFill>
                <a:uFillTx/>
                <a:latin typeface="Arial"/>
                <a:ea typeface="Arial"/>
                <a:cs typeface="Arial"/>
                <a:sym typeface="Arial"/>
              </a:defRPr>
            </a:lvl3pPr>
            <a:lvl4pPr marL="2311400" indent="-939800">
              <a:buClrTx/>
              <a:buFontTx/>
              <a:buChar char="–"/>
              <a:defRPr sz="7400">
                <a:solidFill>
                  <a:srgbClr val="3EA7BC"/>
                </a:solidFill>
                <a:uFillTx/>
                <a:latin typeface="Arial"/>
                <a:ea typeface="Arial"/>
                <a:cs typeface="Arial"/>
                <a:sym typeface="Arial"/>
              </a:defRPr>
            </a:lvl4pPr>
            <a:lvl5pPr marL="2768600" indent="-939800">
              <a:buClrTx/>
              <a:buFontTx/>
              <a:defRPr sz="7400">
                <a:solidFill>
                  <a:srgbClr val="3EA7BC"/>
                </a:solidFill>
                <a:uFillTx/>
                <a:latin typeface="Arial"/>
                <a:ea typeface="Arial"/>
                <a:cs typeface="Arial"/>
                <a:sym typeface="Arial"/>
              </a:defRPr>
            </a:lvl5pPr>
          </a:lstStyle>
          <a:p>
            <a:pPr lvl="0">
              <a:defRPr sz="1800">
                <a:solidFill>
                  <a:srgbClr val="000000"/>
                </a:solidFill>
              </a:defRPr>
            </a:pPr>
            <a:r>
              <a:rPr sz="7400">
                <a:solidFill>
                  <a:srgbClr val="3EA7BC"/>
                </a:solidFill>
              </a:rPr>
              <a:t>Body Level One</a:t>
            </a:r>
            <a:endParaRPr sz="7400">
              <a:solidFill>
                <a:srgbClr val="3EA7BC"/>
              </a:solidFill>
            </a:endParaRPr>
          </a:p>
          <a:p>
            <a:pPr lvl="1">
              <a:defRPr sz="1800">
                <a:solidFill>
                  <a:srgbClr val="000000"/>
                </a:solidFill>
              </a:defRPr>
            </a:pPr>
            <a:r>
              <a:rPr sz="7400">
                <a:solidFill>
                  <a:srgbClr val="3EA7BC"/>
                </a:solidFill>
              </a:rPr>
              <a:t>Body Level Two</a:t>
            </a:r>
            <a:endParaRPr sz="7400">
              <a:solidFill>
                <a:srgbClr val="3EA7BC"/>
              </a:solidFill>
            </a:endParaRPr>
          </a:p>
          <a:p>
            <a:pPr lvl="2">
              <a:defRPr sz="1800">
                <a:solidFill>
                  <a:srgbClr val="000000"/>
                </a:solidFill>
              </a:defRPr>
            </a:pPr>
            <a:r>
              <a:rPr sz="7400">
                <a:solidFill>
                  <a:srgbClr val="3EA7BC"/>
                </a:solidFill>
              </a:rPr>
              <a:t>Body Level Three</a:t>
            </a:r>
            <a:endParaRPr sz="7400">
              <a:solidFill>
                <a:srgbClr val="3EA7BC"/>
              </a:solidFill>
            </a:endParaRPr>
          </a:p>
          <a:p>
            <a:pPr lvl="3">
              <a:defRPr sz="1800">
                <a:solidFill>
                  <a:srgbClr val="000000"/>
                </a:solidFill>
              </a:defRPr>
            </a:pPr>
            <a:r>
              <a:rPr sz="7400">
                <a:solidFill>
                  <a:srgbClr val="3EA7BC"/>
                </a:solidFill>
              </a:rPr>
              <a:t>Body Level Four</a:t>
            </a:r>
            <a:endParaRPr sz="7400">
              <a:solidFill>
                <a:srgbClr val="3EA7BC"/>
              </a:solidFill>
            </a:endParaRPr>
          </a:p>
          <a:p>
            <a:pPr lvl="4">
              <a:defRPr sz="1800">
                <a:solidFill>
                  <a:srgbClr val="000000"/>
                </a:solidFill>
              </a:defRPr>
            </a:pPr>
            <a:r>
              <a:rPr sz="7400">
                <a:solidFill>
                  <a:srgbClr val="3EA7BC"/>
                </a:solidFill>
              </a:rPr>
              <a:t>Body Level Five</a:t>
            </a:r>
          </a:p>
        </p:txBody>
      </p:sp>
      <p:pic>
        <p:nvPicPr>
          <p:cNvPr id="7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8" name="Shape 7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9" name="Shape 7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1" name="Shape 8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2" name="Shape 8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Subtitle only">
    <p:spTree>
      <p:nvGrpSpPr>
        <p:cNvPr id="1" name=""/>
        <p:cNvGrpSpPr/>
        <p:nvPr/>
      </p:nvGrpSpPr>
      <p:grpSpPr>
        <a:xfrm>
          <a:off x="0" y="0"/>
          <a:ext cx="0" cy="0"/>
          <a:chOff x="0" y="0"/>
          <a:chExt cx="0" cy="0"/>
        </a:xfrm>
      </p:grpSpPr>
      <p:sp>
        <p:nvSpPr>
          <p:cNvPr id="84" name="Shape 8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85" name="Shape 8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7" name="Shape 8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8" name="Shape 88"/>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89" name="Shape 89"/>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91" name="Shape 9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2" name="Shape 9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4" name="Shape 9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3" name="Shape 13"/>
          <p:cNvSpPr/>
          <p:nvPr>
            <p:ph type="title"/>
          </p:nvPr>
        </p:nvSpPr>
        <p:spPr>
          <a:xfrm>
            <a:off x="635000" y="9448800"/>
            <a:ext cx="23114000" cy="20066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4" name="Shape 14"/>
          <p:cNvSpPr/>
          <p:nvPr>
            <p:ph type="body" idx="1"/>
          </p:nvPr>
        </p:nvSpPr>
        <p:spPr>
          <a:xfrm>
            <a:off x="635000" y="11518900"/>
            <a:ext cx="23114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96" name="Shape 9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7" name="Shape 9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9" name="Shape 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0" name="Shape 100"/>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wo Columns">
    <p:spTree>
      <p:nvGrpSpPr>
        <p:cNvPr id="1" name=""/>
        <p:cNvGrpSpPr/>
        <p:nvPr/>
      </p:nvGrpSpPr>
      <p:grpSpPr>
        <a:xfrm>
          <a:off x="0" y="0"/>
          <a:ext cx="0" cy="0"/>
          <a:chOff x="0" y="0"/>
          <a:chExt cx="0" cy="0"/>
        </a:xfrm>
      </p:grpSpPr>
      <p:sp>
        <p:nvSpPr>
          <p:cNvPr id="102" name="Shape 10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03" name="Shape 10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0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05" name="Shape 10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6" name="Shape 106"/>
          <p:cNvSpPr/>
          <p:nvPr>
            <p:ph type="title"/>
          </p:nvPr>
        </p:nvSpPr>
        <p:spPr>
          <a:xfrm>
            <a:off x="977901" y="867834"/>
            <a:ext cx="22428201" cy="1998134"/>
          </a:xfrm>
          <a:prstGeom prst="rect">
            <a:avLst/>
          </a:prstGeom>
        </p:spPr>
        <p:txBody>
          <a:bodyPr/>
          <a:lstStyle>
            <a:lvl1pPr>
              <a:defRPr>
                <a:solidFill>
                  <a:srgbClr val="1C7B70"/>
                </a:solidFill>
                <a:uFillTx/>
                <a:latin typeface="Arial"/>
                <a:ea typeface="Arial"/>
                <a:cs typeface="Arial"/>
                <a:sym typeface="Arial"/>
              </a:defRPr>
            </a:lvl1pPr>
          </a:lstStyle>
          <a:p>
            <a:pPr lvl="0">
              <a:defRPr sz="1800">
                <a:solidFill>
                  <a:srgbClr val="000000"/>
                </a:solidFill>
              </a:defRPr>
            </a:pPr>
            <a:r>
              <a:rPr sz="8400">
                <a:solidFill>
                  <a:srgbClr val="1C7B70"/>
                </a:solidFill>
              </a:rPr>
              <a:t>Title Text</a:t>
            </a:r>
          </a:p>
        </p:txBody>
      </p:sp>
      <p:sp>
        <p:nvSpPr>
          <p:cNvPr id="107" name="Shape 107"/>
          <p:cNvSpPr/>
          <p:nvPr>
            <p:ph type="body" idx="1"/>
          </p:nvPr>
        </p:nvSpPr>
        <p:spPr>
          <a:xfrm>
            <a:off x="977903" y="2865967"/>
            <a:ext cx="10753242" cy="10850034"/>
          </a:xfrm>
          <a:prstGeom prst="rect">
            <a:avLst/>
          </a:prstGeom>
        </p:spPr>
        <p:txBody>
          <a:bodyPr/>
          <a:lstStyle>
            <a:lvl1pPr>
              <a:buClr>
                <a:srgbClr val="AEBF2F"/>
              </a:buClr>
              <a:defRPr>
                <a:solidFill>
                  <a:srgbClr val="4D4D4D"/>
                </a:solidFill>
                <a:uFillTx/>
                <a:latin typeface="Arial"/>
                <a:ea typeface="Arial"/>
                <a:cs typeface="Arial"/>
                <a:sym typeface="Arial"/>
              </a:defRPr>
            </a:lvl1pPr>
            <a:lvl2pPr>
              <a:buClr>
                <a:srgbClr val="AEBF2F"/>
              </a:buClr>
              <a:defRPr>
                <a:solidFill>
                  <a:srgbClr val="4D4D4D"/>
                </a:solidFill>
                <a:uFillTx/>
                <a:latin typeface="Arial"/>
                <a:ea typeface="Arial"/>
                <a:cs typeface="Arial"/>
                <a:sym typeface="Arial"/>
              </a:defRPr>
            </a:lvl2pPr>
            <a:lvl3pPr>
              <a:buClr>
                <a:srgbClr val="AEBF2F"/>
              </a:buClr>
              <a:defRPr>
                <a:solidFill>
                  <a:srgbClr val="4D4D4D"/>
                </a:solidFill>
                <a:uFillTx/>
                <a:latin typeface="Arial"/>
                <a:ea typeface="Arial"/>
                <a:cs typeface="Arial"/>
                <a:sym typeface="Arial"/>
              </a:defRPr>
            </a:lvl3pPr>
            <a:lvl4pPr marL="2904069" indent="-1532469">
              <a:buClr>
                <a:srgbClr val="AEBF2F"/>
              </a:buClr>
              <a:defRPr>
                <a:solidFill>
                  <a:srgbClr val="4D4D4D"/>
                </a:solidFill>
                <a:uFillTx/>
                <a:latin typeface="Arial"/>
                <a:ea typeface="Arial"/>
                <a:cs typeface="Arial"/>
                <a:sym typeface="Arial"/>
              </a:defRPr>
            </a:lvl4pPr>
            <a:lvl5pPr>
              <a:buClr>
                <a:srgbClr val="AEBF2F"/>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109" name="Shape 10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0" name="Shape 11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2" name="Shape 1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13" name="Shape 113"/>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14" name="Shape 114"/>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16" name="Shape 11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7" name="Shape 11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9" name="Shape 11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0" name="Shape 120"/>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21" name="Shape 121"/>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1_Divider 1">
    <p:spTree>
      <p:nvGrpSpPr>
        <p:cNvPr id="1" name=""/>
        <p:cNvGrpSpPr/>
        <p:nvPr/>
      </p:nvGrpSpPr>
      <p:grpSpPr>
        <a:xfrm>
          <a:off x="0" y="0"/>
          <a:ext cx="0" cy="0"/>
          <a:chOff x="0" y="0"/>
          <a:chExt cx="0" cy="0"/>
        </a:xfrm>
      </p:grpSpPr>
      <p:sp>
        <p:nvSpPr>
          <p:cNvPr id="123" name="Shape 12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24" name="Shape 12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2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26" name="Shape 12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7" name="Shape 127"/>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128" name="Shape 128"/>
          <p:cNvSpPr/>
          <p:nvPr>
            <p:ph type="title"/>
          </p:nvPr>
        </p:nvSpPr>
        <p:spPr>
          <a:xfrm>
            <a:off x="7277098" y="-1"/>
            <a:ext cx="16129004" cy="5935135"/>
          </a:xfrm>
          <a:prstGeom prst="rect">
            <a:avLst/>
          </a:prstGeom>
        </p:spPr>
        <p:txBody>
          <a:bodyPr anchor="b"/>
          <a:lstStyle>
            <a:lvl1pPr>
              <a:defRPr sz="11600">
                <a:solidFill>
                  <a:srgbClr val="000000"/>
                </a:solidFill>
                <a:uFillTx/>
                <a:latin typeface="Arial"/>
                <a:ea typeface="Arial"/>
                <a:cs typeface="Arial"/>
                <a:sym typeface="Arial"/>
              </a:defRPr>
            </a:lvl1pPr>
          </a:lstStyle>
          <a:p>
            <a:pPr lvl="0">
              <a:defRPr sz="1800"/>
            </a:pPr>
            <a:r>
              <a:rPr sz="11600"/>
              <a:t>Title Text</a:t>
            </a:r>
          </a:p>
        </p:txBody>
      </p:sp>
      <p:sp>
        <p:nvSpPr>
          <p:cNvPr id="129" name="Shape 129"/>
          <p:cNvSpPr/>
          <p:nvPr>
            <p:ph type="body" idx="1"/>
          </p:nvPr>
        </p:nvSpPr>
        <p:spPr>
          <a:xfrm>
            <a:off x="7277106" y="6548968"/>
            <a:ext cx="16129001" cy="7167032"/>
          </a:xfrm>
          <a:prstGeom prst="rect">
            <a:avLst/>
          </a:prstGeom>
        </p:spPr>
        <p:txBody>
          <a:bodyPr/>
          <a:lstStyle>
            <a:lvl1pPr marL="0" indent="0">
              <a:spcBef>
                <a:spcPts val="600"/>
              </a:spcBef>
              <a:buClrTx/>
              <a:buSzTx/>
              <a:buFontTx/>
              <a:buNone/>
              <a:defRPr sz="7400">
                <a:solidFill>
                  <a:srgbClr val="00685D"/>
                </a:solidFill>
                <a:uFillTx/>
                <a:latin typeface="Arial"/>
                <a:ea typeface="Arial"/>
                <a:cs typeface="Arial"/>
                <a:sym typeface="Arial"/>
              </a:defRPr>
            </a:lvl1pPr>
            <a:lvl2pPr marL="0" indent="457200">
              <a:spcBef>
                <a:spcPts val="600"/>
              </a:spcBef>
              <a:buClrTx/>
              <a:buSzTx/>
              <a:buFontTx/>
              <a:buNone/>
              <a:defRPr sz="7400">
                <a:solidFill>
                  <a:srgbClr val="00685D"/>
                </a:solidFill>
                <a:uFillTx/>
                <a:latin typeface="Arial"/>
                <a:ea typeface="Arial"/>
                <a:cs typeface="Arial"/>
                <a:sym typeface="Arial"/>
              </a:defRPr>
            </a:lvl2pPr>
            <a:lvl3pPr marL="0" indent="914400">
              <a:spcBef>
                <a:spcPts val="600"/>
              </a:spcBef>
              <a:buClrTx/>
              <a:buSzTx/>
              <a:buFontTx/>
              <a:buNone/>
              <a:defRPr sz="7400">
                <a:solidFill>
                  <a:srgbClr val="00685D"/>
                </a:solidFill>
                <a:uFillTx/>
                <a:latin typeface="Arial"/>
                <a:ea typeface="Arial"/>
                <a:cs typeface="Arial"/>
                <a:sym typeface="Arial"/>
              </a:defRPr>
            </a:lvl3pPr>
            <a:lvl4pPr marL="0" indent="1371600">
              <a:spcBef>
                <a:spcPts val="600"/>
              </a:spcBef>
              <a:buClrTx/>
              <a:buSzTx/>
              <a:buFontTx/>
              <a:buNone/>
              <a:defRPr sz="7400">
                <a:solidFill>
                  <a:srgbClr val="00685D"/>
                </a:solidFill>
                <a:uFillTx/>
                <a:latin typeface="Arial"/>
                <a:ea typeface="Arial"/>
                <a:cs typeface="Arial"/>
                <a:sym typeface="Arial"/>
              </a:defRPr>
            </a:lvl4pPr>
            <a:lvl5pPr marL="0" indent="1828800">
              <a:spcBef>
                <a:spcPts val="600"/>
              </a:spcBef>
              <a:buClrTx/>
              <a:buSzTx/>
              <a:buFontTx/>
              <a:buNone/>
              <a:defRPr sz="7400">
                <a:solidFill>
                  <a:srgbClr val="00685D"/>
                </a:solidFill>
                <a:uFillTx/>
                <a:latin typeface="Arial"/>
                <a:ea typeface="Arial"/>
                <a:cs typeface="Arial"/>
                <a:sym typeface="Arial"/>
              </a:defRPr>
            </a:lvl5pPr>
          </a:lstStyle>
          <a:p>
            <a:pPr lvl="0">
              <a:defRPr sz="1800">
                <a:solidFill>
                  <a:srgbClr val="000000"/>
                </a:solidFill>
              </a:defRPr>
            </a:pPr>
            <a:r>
              <a:rPr sz="7400">
                <a:solidFill>
                  <a:srgbClr val="00685D"/>
                </a:solidFill>
              </a:rPr>
              <a:t>Body Level One</a:t>
            </a:r>
            <a:endParaRPr sz="7400">
              <a:solidFill>
                <a:srgbClr val="00685D"/>
              </a:solidFill>
            </a:endParaRPr>
          </a:p>
          <a:p>
            <a:pPr lvl="1">
              <a:defRPr sz="1800">
                <a:solidFill>
                  <a:srgbClr val="000000"/>
                </a:solidFill>
              </a:defRPr>
            </a:pPr>
            <a:r>
              <a:rPr sz="7400">
                <a:solidFill>
                  <a:srgbClr val="00685D"/>
                </a:solidFill>
              </a:rPr>
              <a:t>Body Level Two</a:t>
            </a:r>
            <a:endParaRPr sz="7400">
              <a:solidFill>
                <a:srgbClr val="00685D"/>
              </a:solidFill>
            </a:endParaRPr>
          </a:p>
          <a:p>
            <a:pPr lvl="2">
              <a:defRPr sz="1800">
                <a:solidFill>
                  <a:srgbClr val="000000"/>
                </a:solidFill>
              </a:defRPr>
            </a:pPr>
            <a:r>
              <a:rPr sz="7400">
                <a:solidFill>
                  <a:srgbClr val="00685D"/>
                </a:solidFill>
              </a:rPr>
              <a:t>Body Level Three</a:t>
            </a:r>
            <a:endParaRPr sz="7400">
              <a:solidFill>
                <a:srgbClr val="00685D"/>
              </a:solidFill>
            </a:endParaRPr>
          </a:p>
          <a:p>
            <a:pPr lvl="3">
              <a:defRPr sz="1800">
                <a:solidFill>
                  <a:srgbClr val="000000"/>
                </a:solidFill>
              </a:defRPr>
            </a:pPr>
            <a:r>
              <a:rPr sz="7400">
                <a:solidFill>
                  <a:srgbClr val="00685D"/>
                </a:solidFill>
              </a:rPr>
              <a:t>Body Level Four</a:t>
            </a:r>
            <a:endParaRPr sz="7400">
              <a:solidFill>
                <a:srgbClr val="00685D"/>
              </a:solidFill>
            </a:endParaRPr>
          </a:p>
          <a:p>
            <a:pPr lvl="4">
              <a:defRPr sz="1800">
                <a:solidFill>
                  <a:srgbClr val="000000"/>
                </a:solidFill>
              </a:defRPr>
            </a:pPr>
            <a:r>
              <a:rPr sz="7400">
                <a:solidFill>
                  <a:srgbClr val="00685D"/>
                </a:solidFill>
              </a:rPr>
              <a:t>Body Level Five</a:t>
            </a: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1" name="Shape 13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32" name="Shape 13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3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34" name="Shape 13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35" name="Shape 135"/>
          <p:cNvSpPr/>
          <p:nvPr>
            <p:ph type="body" idx="1"/>
          </p:nvPr>
        </p:nvSpPr>
        <p:spPr>
          <a:xfrm>
            <a:off x="1219199" y="3200402"/>
            <a:ext cx="21945601" cy="10515599"/>
          </a:xfrm>
          <a:prstGeom prst="rect">
            <a:avLst/>
          </a:prstGeom>
        </p:spPr>
        <p:txBody>
          <a:bodyPr lIns="121919" tIns="121919" rIns="121919" bIns="121919"/>
          <a:lstStyle>
            <a:lvl1pPr>
              <a:spcBef>
                <a:spcPts val="500"/>
              </a:spcBef>
              <a:buClr>
                <a:srgbClr val="0096D6"/>
              </a:buClr>
              <a:buChar char="▪"/>
              <a:defRPr>
                <a:solidFill>
                  <a:srgbClr val="00685D"/>
                </a:solidFill>
                <a:uFillTx/>
                <a:latin typeface="MetaNormalLF-Roman"/>
                <a:ea typeface="MetaNormalLF-Roman"/>
                <a:cs typeface="MetaNormalLF-Roman"/>
                <a:sym typeface="MetaNormalLF-Roman"/>
              </a:defRPr>
            </a:lvl1pPr>
            <a:lvl2pPr marL="1288472" indent="-831272">
              <a:spcBef>
                <a:spcPts val="500"/>
              </a:spcBef>
              <a:buClr>
                <a:srgbClr val="0096D6"/>
              </a:buClr>
              <a:buChar char="•"/>
              <a:defRPr>
                <a:solidFill>
                  <a:srgbClr val="00685D"/>
                </a:solidFill>
                <a:uFillTx/>
                <a:latin typeface="MetaNormalLF-Roman"/>
                <a:ea typeface="MetaNormalLF-Roman"/>
                <a:cs typeface="MetaNormalLF-Roman"/>
                <a:sym typeface="MetaNormalLF-Roman"/>
              </a:defRPr>
            </a:lvl2pPr>
            <a:lvl3pPr marL="1645920" indent="-731520">
              <a:spcBef>
                <a:spcPts val="500"/>
              </a:spcBef>
              <a:buClr>
                <a:srgbClr val="0096D6"/>
              </a:buClr>
              <a:buChar char="•"/>
              <a:defRPr>
                <a:solidFill>
                  <a:srgbClr val="00685D"/>
                </a:solidFill>
                <a:uFillTx/>
                <a:latin typeface="MetaNormalLF-Roman"/>
                <a:ea typeface="MetaNormalLF-Roman"/>
                <a:cs typeface="MetaNormalLF-Roman"/>
                <a:sym typeface="MetaNormalLF-Roman"/>
              </a:defRPr>
            </a:lvl3pPr>
            <a:lvl4pPr marL="2184400" indent="-812800">
              <a:spcBef>
                <a:spcPts val="500"/>
              </a:spcBef>
              <a:buClr>
                <a:srgbClr val="0096D6"/>
              </a:buClr>
              <a:buChar char="•"/>
              <a:defRPr>
                <a:solidFill>
                  <a:srgbClr val="00685D"/>
                </a:solidFill>
                <a:uFillTx/>
                <a:latin typeface="MetaNormalLF-Roman"/>
                <a:ea typeface="MetaNormalLF-Roman"/>
                <a:cs typeface="MetaNormalLF-Roman"/>
                <a:sym typeface="MetaNormalLF-Roman"/>
              </a:defRPr>
            </a:lvl4pPr>
            <a:lvl5pPr marL="2743200" indent="-914400">
              <a:spcBef>
                <a:spcPts val="500"/>
              </a:spcBef>
              <a:buClr>
                <a:srgbClr val="0096D6"/>
              </a:buClr>
              <a:buChar char="•"/>
              <a:defRPr>
                <a:solidFill>
                  <a:srgbClr val="00685D"/>
                </a:solidFill>
                <a:uFillTx/>
                <a:latin typeface="MetaNormalLF-Roman"/>
                <a:ea typeface="MetaNormalLF-Roman"/>
                <a:cs typeface="MetaNormalLF-Roman"/>
                <a:sym typeface="MetaNormalLF-Roman"/>
              </a:defRPr>
            </a:lvl5pPr>
          </a:lstStyle>
          <a:p>
            <a:pPr lvl="0">
              <a:defRPr sz="1800">
                <a:solidFill>
                  <a:srgbClr val="000000"/>
                </a:solidFill>
              </a:defRPr>
            </a:pPr>
            <a:r>
              <a:rPr sz="6400">
                <a:solidFill>
                  <a:srgbClr val="00685D"/>
                </a:solidFill>
              </a:rPr>
              <a:t>Body Level One</a:t>
            </a:r>
            <a:endParaRPr sz="6400">
              <a:solidFill>
                <a:srgbClr val="00685D"/>
              </a:solidFill>
            </a:endParaRPr>
          </a:p>
          <a:p>
            <a:pPr lvl="1">
              <a:defRPr sz="1800">
                <a:solidFill>
                  <a:srgbClr val="000000"/>
                </a:solidFill>
              </a:defRPr>
            </a:pPr>
            <a:r>
              <a:rPr sz="6400">
                <a:solidFill>
                  <a:srgbClr val="00685D"/>
                </a:solidFill>
              </a:rPr>
              <a:t>Body Level Two</a:t>
            </a:r>
            <a:endParaRPr sz="6400">
              <a:solidFill>
                <a:srgbClr val="00685D"/>
              </a:solidFill>
            </a:endParaRPr>
          </a:p>
          <a:p>
            <a:pPr lvl="2">
              <a:defRPr sz="1800">
                <a:solidFill>
                  <a:srgbClr val="000000"/>
                </a:solidFill>
              </a:defRPr>
            </a:pPr>
            <a:r>
              <a:rPr sz="6400">
                <a:solidFill>
                  <a:srgbClr val="00685D"/>
                </a:solidFill>
              </a:rPr>
              <a:t>Body Level Three</a:t>
            </a:r>
            <a:endParaRPr sz="6400">
              <a:solidFill>
                <a:srgbClr val="00685D"/>
              </a:solidFill>
            </a:endParaRPr>
          </a:p>
          <a:p>
            <a:pPr lvl="3">
              <a:defRPr sz="1800">
                <a:solidFill>
                  <a:srgbClr val="000000"/>
                </a:solidFill>
              </a:defRPr>
            </a:pPr>
            <a:r>
              <a:rPr sz="6400">
                <a:solidFill>
                  <a:srgbClr val="00685D"/>
                </a:solidFill>
              </a:rPr>
              <a:t>Body Level Four</a:t>
            </a:r>
            <a:endParaRPr sz="6400">
              <a:solidFill>
                <a:srgbClr val="00685D"/>
              </a:solidFill>
            </a:endParaRPr>
          </a:p>
          <a:p>
            <a:pPr lvl="4">
              <a:defRPr sz="1800">
                <a:solidFill>
                  <a:srgbClr val="000000"/>
                </a:solidFill>
              </a:defRPr>
            </a:pPr>
            <a:r>
              <a:rPr sz="6400">
                <a:solidFill>
                  <a:srgbClr val="00685D"/>
                </a:solidFill>
              </a:rPr>
              <a:t>Body Level Five</a:t>
            </a:r>
          </a:p>
        </p:txBody>
      </p:sp>
      <p:sp>
        <p:nvSpPr>
          <p:cNvPr id="136" name="Shape 136"/>
          <p:cNvSpPr/>
          <p:nvPr>
            <p:ph type="title"/>
          </p:nvPr>
        </p:nvSpPr>
        <p:spPr>
          <a:xfrm>
            <a:off x="1219199" y="-1"/>
            <a:ext cx="21945601" cy="2573836"/>
          </a:xfrm>
          <a:prstGeom prst="rect">
            <a:avLst/>
          </a:prstGeom>
        </p:spPr>
        <p:txBody>
          <a:bodyPr lIns="121919" tIns="121919" rIns="121919" bIns="121919" anchor="ctr">
            <a:normAutofit fontScale="100000" lnSpcReduction="0"/>
          </a:bodyPr>
          <a:lstStyle>
            <a:lvl1pPr>
              <a:lnSpc>
                <a:spcPct val="100000"/>
              </a:lnSpc>
              <a:defRPr>
                <a:solidFill>
                  <a:srgbClr val="2C95DD"/>
                </a:solidFill>
                <a:uFillTx/>
                <a:latin typeface="MetaNormalLF-Roman"/>
                <a:ea typeface="MetaNormalLF-Roman"/>
                <a:cs typeface="MetaNormalLF-Roman"/>
                <a:sym typeface="MetaNormalLF-Roman"/>
              </a:defRPr>
            </a:lvl1pPr>
          </a:lstStyle>
          <a:p>
            <a:pPr lvl="0">
              <a:defRPr sz="1800">
                <a:solidFill>
                  <a:srgbClr val="000000"/>
                </a:solidFill>
              </a:defRPr>
            </a:pPr>
            <a:r>
              <a:rPr sz="8400">
                <a:solidFill>
                  <a:srgbClr val="2C95DD"/>
                </a:solidFill>
              </a:rPr>
              <a:t>Title Text</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Pivotal Title Slide">
    <p:bg>
      <p:bgPr>
        <a:solidFill>
          <a:srgbClr val="AEBF2F"/>
        </a:solidFill>
      </p:bgPr>
    </p:bg>
    <p:spTree>
      <p:nvGrpSpPr>
        <p:cNvPr id="1" name=""/>
        <p:cNvGrpSpPr/>
        <p:nvPr/>
      </p:nvGrpSpPr>
      <p:grpSpPr>
        <a:xfrm>
          <a:off x="0" y="0"/>
          <a:ext cx="0" cy="0"/>
          <a:chOff x="0" y="0"/>
          <a:chExt cx="0" cy="0"/>
        </a:xfrm>
      </p:grpSpPr>
      <p:sp>
        <p:nvSpPr>
          <p:cNvPr id="138" name="Shape 138"/>
          <p:cNvSpPr/>
          <p:nvPr/>
        </p:nvSpPr>
        <p:spPr>
          <a:xfrm>
            <a:off x="-1" y="-1"/>
            <a:ext cx="24384001" cy="13716001"/>
          </a:xfrm>
          <a:prstGeom prst="rect">
            <a:avLst/>
          </a:prstGeom>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139" name="image3.png" descr="EMC-no-tag_white_RGB-150dpi.png"/>
          <p:cNvPicPr/>
          <p:nvPr/>
        </p:nvPicPr>
        <p:blipFill>
          <a:blip r:embed="rId2">
            <a:alphaModFix amt="31000"/>
            <a:extLst/>
          </a:blip>
          <a:stretch>
            <a:fillRect/>
          </a:stretch>
        </p:blipFill>
        <p:spPr>
          <a:xfrm>
            <a:off x="5157626" y="3872869"/>
            <a:ext cx="13739975" cy="3633462"/>
          </a:xfrm>
          <a:prstGeom prst="rect">
            <a:avLst/>
          </a:prstGeom>
          <a:ln w="12700">
            <a:miter lim="400000"/>
          </a:ln>
        </p:spPr>
      </p:pic>
      <p:sp>
        <p:nvSpPr>
          <p:cNvPr id="140" name="Shape 140"/>
          <p:cNvSpPr/>
          <p:nvPr/>
        </p:nvSpPr>
        <p:spPr>
          <a:xfrm>
            <a:off x="4538133" y="7958666"/>
            <a:ext cx="15172268" cy="115705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cap="all" sz="6400">
                <a:solidFill>
                  <a:srgbClr val="F16F3B"/>
                </a:solidFill>
                <a:latin typeface="Arial"/>
                <a:ea typeface="Arial"/>
                <a:cs typeface="Arial"/>
                <a:sym typeface="Arial"/>
              </a:rPr>
              <a:t>A new</a:t>
            </a:r>
            <a:r>
              <a:rPr cap="all" sz="6400">
                <a:solidFill>
                  <a:srgbClr val="E96C42"/>
                </a:solidFill>
                <a:latin typeface="Arial"/>
                <a:ea typeface="Arial"/>
                <a:cs typeface="Arial"/>
                <a:sym typeface="Arial"/>
              </a:rPr>
              <a:t> </a:t>
            </a:r>
            <a:r>
              <a:rPr cap="all" sz="6000">
                <a:solidFill>
                  <a:srgbClr val="AEBF2F"/>
                </a:solidFill>
                <a:latin typeface="Arial"/>
                <a:ea typeface="Arial"/>
                <a:cs typeface="Arial"/>
                <a:sym typeface="Arial"/>
              </a:rPr>
              <a:t>Platform</a:t>
            </a:r>
            <a:r>
              <a:rPr cap="all" sz="6400">
                <a:solidFill>
                  <a:srgbClr val="4D4D4D"/>
                </a:solidFill>
                <a:latin typeface="Arial"/>
                <a:ea typeface="Arial"/>
                <a:cs typeface="Arial"/>
                <a:sym typeface="Arial"/>
              </a:rPr>
              <a:t> </a:t>
            </a:r>
            <a:r>
              <a:rPr cap="all" sz="6400">
                <a:solidFill>
                  <a:srgbClr val="3EA7BC"/>
                </a:solidFill>
                <a:latin typeface="Arial"/>
                <a:ea typeface="Arial"/>
                <a:cs typeface="Arial"/>
                <a:sym typeface="Arial"/>
              </a:rPr>
              <a:t>for a new Era</a:t>
            </a:r>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42" name="Shape 14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43" name="Shape 14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4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45" name="Shape 14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sp>
        <p:nvSpPr>
          <p:cNvPr id="146" name="Shape 14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47" name="Shape 14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148"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sp>
        <p:nvSpPr>
          <p:cNvPr id="150" name="Shape 150"/>
          <p:cNvSpPr/>
          <p:nvPr/>
        </p:nvSpPr>
        <p:spPr>
          <a:xfrm>
            <a:off x="-1" y="12344400"/>
            <a:ext cx="24384001" cy="1028699"/>
          </a:xfrm>
          <a:prstGeom prst="rect">
            <a:avLst/>
          </a:prstGeom>
          <a:solidFill>
            <a:srgbClr val="00786E"/>
          </a:solidFill>
          <a:ln w="12700">
            <a:miter lim="400000"/>
          </a:ln>
        </p:spPr>
        <p:txBody>
          <a:bodyPr lIns="121919" tIns="121919" rIns="121919" bIns="121919" anchor="ctr"/>
          <a:lstStyle/>
          <a:p>
            <a:pPr lvl="0" algn="l" defTabSz="914400">
              <a:defRPr sz="3600">
                <a:latin typeface="Arial"/>
                <a:ea typeface="Arial"/>
                <a:cs typeface="Arial"/>
                <a:sym typeface="Arial"/>
              </a:defRPr>
            </a:pPr>
          </a:p>
        </p:txBody>
      </p:sp>
      <p:sp>
        <p:nvSpPr>
          <p:cNvPr id="151" name="Shape 151"/>
          <p:cNvSpPr/>
          <p:nvPr/>
        </p:nvSpPr>
        <p:spPr>
          <a:xfrm>
            <a:off x="22809206" y="13390658"/>
            <a:ext cx="1422398"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3600">
                <a:latin typeface="Arial"/>
                <a:ea typeface="Arial"/>
                <a:cs typeface="Arial"/>
                <a:sym typeface="Arial"/>
              </a:defRPr>
            </a:lvl1pPr>
          </a:lstStyle>
          <a:p>
            <a:pPr lvl="0">
              <a:defRPr sz="1800"/>
            </a:pPr>
            <a:r>
              <a:rPr sz="3600"/>
              <a:t> </a:t>
            </a:r>
          </a:p>
        </p:txBody>
      </p:sp>
      <p:sp>
        <p:nvSpPr>
          <p:cNvPr id="152" name="Shape 152"/>
          <p:cNvSpPr/>
          <p:nvPr/>
        </p:nvSpPr>
        <p:spPr>
          <a:xfrm>
            <a:off x="21177956" y="12570578"/>
            <a:ext cx="2552698" cy="585212"/>
          </a:xfrm>
          <a:prstGeom prst="rect">
            <a:avLst/>
          </a:prstGeom>
          <a:blipFill>
            <a:blip r:embed="rId2"/>
            <a:stretch>
              <a:fillRect/>
            </a:stretch>
          </a:blipFill>
          <a:ln w="12700">
            <a:miter lim="400000"/>
          </a:ln>
        </p:spPr>
        <p:txBody>
          <a:bodyPr lIns="121919" tIns="121919" rIns="121919" bIns="121919"/>
          <a:lstStyle/>
          <a:p>
            <a:pPr lvl="0" algn="l" defTabSz="914400">
              <a:defRPr sz="3600">
                <a:latin typeface="Arial"/>
                <a:ea typeface="Arial"/>
                <a:cs typeface="Arial"/>
                <a:sym typeface="Arial"/>
              </a:defRPr>
            </a:pPr>
          </a:p>
        </p:txBody>
      </p:sp>
      <p:sp>
        <p:nvSpPr>
          <p:cNvPr id="153" name="Shape 153"/>
          <p:cNvSpPr/>
          <p:nvPr>
            <p:ph type="title"/>
          </p:nvPr>
        </p:nvSpPr>
        <p:spPr>
          <a:xfrm>
            <a:off x="977901" y="867834"/>
            <a:ext cx="22428201" cy="1998134"/>
          </a:xfrm>
          <a:prstGeom prst="rect">
            <a:avLst/>
          </a:prstGeom>
        </p:spPr>
        <p:txBody>
          <a:bodyPr/>
          <a:lstStyle>
            <a:lvl1pPr>
              <a:defRPr>
                <a:solidFill>
                  <a:srgbClr val="000000"/>
                </a:solidFill>
                <a:uFillTx/>
                <a:latin typeface="Arial"/>
                <a:ea typeface="Arial"/>
                <a:cs typeface="Arial"/>
                <a:sym typeface="Arial"/>
              </a:defRPr>
            </a:lvl1pPr>
          </a:lstStyle>
          <a:p>
            <a:pPr lvl="0">
              <a:defRPr sz="1800"/>
            </a:pPr>
            <a:r>
              <a:rPr sz="8400"/>
              <a:t>Title Text</a:t>
            </a:r>
          </a:p>
        </p:txBody>
      </p:sp>
      <p:sp>
        <p:nvSpPr>
          <p:cNvPr id="154" name="Shape 154"/>
          <p:cNvSpPr/>
          <p:nvPr>
            <p:ph type="body" idx="1"/>
          </p:nvPr>
        </p:nvSpPr>
        <p:spPr>
          <a:xfrm>
            <a:off x="977903" y="2865967"/>
            <a:ext cx="22428201" cy="10850034"/>
          </a:xfrm>
          <a:prstGeom prst="rect">
            <a:avLst/>
          </a:prstGeom>
        </p:spPr>
        <p:txBody>
          <a:bodyPr/>
          <a:lstStyle>
            <a:lvl1pPr marL="0" indent="0">
              <a:buClr>
                <a:srgbClr val="33928A"/>
              </a:buClr>
              <a:defRPr>
                <a:solidFill>
                  <a:srgbClr val="4D4D4D"/>
                </a:solidFill>
                <a:uFillTx/>
                <a:latin typeface="Arial"/>
                <a:ea typeface="Arial"/>
                <a:cs typeface="Arial"/>
                <a:sym typeface="Arial"/>
              </a:defRPr>
            </a:lvl1pPr>
            <a:lvl2pPr marL="0" indent="0">
              <a:buClr>
                <a:srgbClr val="33928A"/>
              </a:buClr>
              <a:defRPr>
                <a:solidFill>
                  <a:srgbClr val="4D4D4D"/>
                </a:solidFill>
                <a:uFillTx/>
                <a:latin typeface="Arial"/>
                <a:ea typeface="Arial"/>
                <a:cs typeface="Arial"/>
                <a:sym typeface="Arial"/>
              </a:defRPr>
            </a:lvl2pPr>
            <a:lvl3pPr marL="0" indent="0">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marL="0" indent="0">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56" name="Shape 15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57" name="Shape 15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5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59" name="Shape 15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0" name="Shape 16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1" name="Shape 161"/>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62" name="Shape 162"/>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6" name="Shape 16"/>
          <p:cNvSpPr/>
          <p:nvPr>
            <p:ph type="title"/>
          </p:nvPr>
        </p:nvSpPr>
        <p:spPr>
          <a:xfrm>
            <a:off x="1778000" y="4533900"/>
            <a:ext cx="20828000" cy="46482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1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64" name="Shape 16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65" name="Shape 16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6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67" name="Shape 16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8" name="Shape 16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9" name="Shape 169"/>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70" name="Shape 170"/>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2" name="Shape 172"/>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73" name="Shape 17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7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75" name="Shape 17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76" name="Shape 176"/>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77" name="Shape 177"/>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9" name="Shape 17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0" name="Shape 18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2" name="Shape 18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83" name="Shape 18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84" name="Shape 184"/>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86" name="Shape 186"/>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7" name="Shape 18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9" name="Shape 18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0" name="Shape 19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1" name="Shape 191"/>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93" name="Shape 193"/>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94" name="Shape 19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9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96" name="Shape 19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7" name="Shape 197"/>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8" name="Shape 198"/>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99" name="Shape 199"/>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01" name="Shape 201"/>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2" name="Shape 20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3" name="Shape 20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0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05" name="Shape 205"/>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07" name="Shape 207"/>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8" name="Shape 20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9" name="Shape 20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1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11" name="Shape 211"/>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12" name="Shape 212"/>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14" name="Shape 21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15" name="Shape 21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1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17" name="Shape 21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18" name="Shape 21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19" name="Shape 21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221" name="Shape 221"/>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22" name="Shape 22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2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24" name="Shape 22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25" name="Shape 225"/>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26" name="Shape 22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27" name="Shape 22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29" name="Shape 22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0" name="Shape 23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32" name="Shape 23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33" name="Shape 23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34" name="Shape 234"/>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35" name="Shape 235"/>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9" name="Shape 19"/>
          <p:cNvSpPr/>
          <p:nvPr>
            <p:ph type="title"/>
          </p:nvPr>
        </p:nvSpPr>
        <p:spPr>
          <a:xfrm>
            <a:off x="1651000" y="1104900"/>
            <a:ext cx="10223500" cy="5613400"/>
          </a:xfrm>
          <a:prstGeom prst="rect">
            <a:avLst/>
          </a:prstGeom>
        </p:spPr>
        <p:txBody>
          <a:bodyPr anchor="b">
            <a:normAutofit fontScale="100000" lnSpcReduction="0"/>
          </a:bodyPr>
          <a:lstStyle>
            <a:lvl1pPr algn="ctr" defTabSz="825500">
              <a:lnSpc>
                <a:spcPct val="100000"/>
              </a:lnSpc>
              <a:defRPr>
                <a:solidFill>
                  <a:srgbClr val="000000"/>
                </a:solidFill>
                <a:uFillTx/>
                <a:latin typeface="+mn-lt"/>
                <a:ea typeface="+mn-ea"/>
                <a:cs typeface="+mn-cs"/>
                <a:sym typeface="Helvetica Light"/>
              </a:defRPr>
            </a:lvl1pPr>
          </a:lstStyle>
          <a:p>
            <a:pPr lvl="0">
              <a:defRPr sz="1800"/>
            </a:pPr>
            <a:r>
              <a:rPr sz="8400"/>
              <a:t>Title Text</a:t>
            </a:r>
          </a:p>
        </p:txBody>
      </p:sp>
      <p:sp>
        <p:nvSpPr>
          <p:cNvPr id="20" name="Shape 20"/>
          <p:cNvSpPr/>
          <p:nvPr>
            <p:ph type="body" idx="1"/>
          </p:nvPr>
        </p:nvSpPr>
        <p:spPr>
          <a:xfrm>
            <a:off x="1651000" y="6845300"/>
            <a:ext cx="10223500" cy="57658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237" name="Shape 237"/>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8" name="Shape 23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9"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0" name="Shape 24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1" name="Shape 241"/>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2" name="Shape 24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44" name="Shape 24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45" name="Shape 24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4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7" name="Shape 24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8" name="Shape 24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9" name="Shape 24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251" name="Shape 25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2" name="Shape 25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53" name="image4.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54" name="Shape 254"/>
          <p:cNvSpPr/>
          <p:nvPr/>
        </p:nvSpPr>
        <p:spPr>
          <a:xfrm>
            <a:off x="-1" y="-1"/>
            <a:ext cx="24384001" cy="13716001"/>
          </a:xfrm>
          <a:prstGeom prst="rect">
            <a:avLst/>
          </a:prstGeom>
          <a:solidFill/>
          <a:ln w="25400">
            <a:solidFill/>
            <a:round/>
          </a:ln>
        </p:spPr>
        <p:txBody>
          <a:bodyPr lIns="121919" tIns="121919" rIns="121919" bIns="121919" anchor="ctr"/>
          <a:lstStyle/>
          <a:p>
            <a:pPr lvl="0" defTabSz="914400">
              <a:defRPr sz="4800">
                <a:solidFill>
                  <a:srgbClr val="FFFFFF"/>
                </a:solidFill>
                <a:uFill>
                  <a:solidFill>
                    <a:srgbClr val="FFFFFF"/>
                  </a:solidFill>
                </a:uFill>
                <a:latin typeface="Arial"/>
                <a:ea typeface="Arial"/>
                <a:cs typeface="Arial"/>
                <a:sym typeface="Arial"/>
              </a:defRPr>
            </a:pPr>
          </a:p>
        </p:txBody>
      </p:sp>
      <p:sp>
        <p:nvSpPr>
          <p:cNvPr id="255" name="Shape 255"/>
          <p:cNvSpPr/>
          <p:nvPr>
            <p:ph type="title"/>
          </p:nvPr>
        </p:nvSpPr>
        <p:spPr>
          <a:xfrm>
            <a:off x="2374898" y="72085"/>
            <a:ext cx="20320001" cy="6112811"/>
          </a:xfrm>
          <a:prstGeom prst="rect">
            <a:avLst/>
          </a:prstGeom>
        </p:spPr>
        <p:txBody>
          <a:bodyPr anchor="b"/>
          <a:lstStyle>
            <a:lvl1pPr>
              <a:defRPr b="1" sz="9600">
                <a:solidFill>
                  <a:srgbClr val="F16F3B"/>
                </a:solidFill>
                <a:uFill>
                  <a:solidFill>
                    <a:srgbClr val="F16F3B"/>
                  </a:solidFill>
                </a:uFill>
                <a:latin typeface="Arial"/>
                <a:ea typeface="Arial"/>
                <a:cs typeface="Arial"/>
                <a:sym typeface="Arial"/>
              </a:defRPr>
            </a:lvl1pPr>
          </a:lstStyle>
          <a:p>
            <a:pPr lvl="0">
              <a:defRPr b="0" sz="1800">
                <a:solidFill>
                  <a:srgbClr val="000000"/>
                </a:solidFill>
                <a:uFillTx/>
              </a:defRPr>
            </a:pPr>
            <a:r>
              <a:rPr b="1" sz="9600">
                <a:solidFill>
                  <a:srgbClr val="F16F3B"/>
                </a:solidFill>
                <a:uFill>
                  <a:solidFill>
                    <a:srgbClr val="F16F3B"/>
                  </a:solidFill>
                </a:uFill>
              </a:rPr>
              <a:t>Title Text</a:t>
            </a:r>
          </a:p>
        </p:txBody>
      </p:sp>
      <p:sp>
        <p:nvSpPr>
          <p:cNvPr id="256" name="Shape 256"/>
          <p:cNvSpPr/>
          <p:nvPr>
            <p:ph type="body" idx="1"/>
          </p:nvPr>
        </p:nvSpPr>
        <p:spPr>
          <a:xfrm>
            <a:off x="2374900" y="7022357"/>
            <a:ext cx="20320001" cy="2779564"/>
          </a:xfrm>
          <a:prstGeom prst="rect">
            <a:avLst/>
          </a:prstGeom>
        </p:spPr>
        <p:txBody>
          <a:bodyPr/>
          <a:lstStyle>
            <a:lvl1pPr marL="0" indent="0">
              <a:spcBef>
                <a:spcPts val="0"/>
              </a:spcBef>
              <a:buClrTx/>
              <a:buSzTx/>
              <a:buFontTx/>
              <a:buNone/>
              <a:defRPr>
                <a:solidFill>
                  <a:srgbClr val="3EA7BC"/>
                </a:solidFill>
                <a:uFill>
                  <a:solidFill>
                    <a:srgbClr val="3EA7BC"/>
                  </a:solidFill>
                </a:uFill>
                <a:latin typeface="Arial"/>
                <a:ea typeface="Arial"/>
                <a:cs typeface="Arial"/>
                <a:sym typeface="Arial"/>
              </a:defRPr>
            </a:lvl1pPr>
            <a:lvl2pPr marL="0" indent="457200">
              <a:spcBef>
                <a:spcPts val="0"/>
              </a:spcBef>
              <a:buClrTx/>
              <a:buSzTx/>
              <a:buFontTx/>
              <a:buNone/>
              <a:defRPr>
                <a:solidFill>
                  <a:srgbClr val="3EA7BC"/>
                </a:solidFill>
                <a:uFill>
                  <a:solidFill>
                    <a:srgbClr val="3EA7BC"/>
                  </a:solidFill>
                </a:uFill>
                <a:latin typeface="Arial"/>
                <a:ea typeface="Arial"/>
                <a:cs typeface="Arial"/>
                <a:sym typeface="Arial"/>
              </a:defRPr>
            </a:lvl2pPr>
            <a:lvl3pPr marL="0" indent="914400">
              <a:spcBef>
                <a:spcPts val="0"/>
              </a:spcBef>
              <a:buClrTx/>
              <a:buSzTx/>
              <a:buFontTx/>
              <a:buNone/>
              <a:defRPr>
                <a:solidFill>
                  <a:srgbClr val="3EA7BC"/>
                </a:solidFill>
                <a:uFill>
                  <a:solidFill>
                    <a:srgbClr val="3EA7BC"/>
                  </a:solidFill>
                </a:uFill>
                <a:latin typeface="Arial"/>
                <a:ea typeface="Arial"/>
                <a:cs typeface="Arial"/>
                <a:sym typeface="Arial"/>
              </a:defRPr>
            </a:lvl3pPr>
            <a:lvl4pPr marL="0" indent="1371600">
              <a:spcBef>
                <a:spcPts val="0"/>
              </a:spcBef>
              <a:buClrTx/>
              <a:buSzTx/>
              <a:buFontTx/>
              <a:buNone/>
              <a:defRPr>
                <a:solidFill>
                  <a:srgbClr val="3EA7BC"/>
                </a:solidFill>
                <a:uFill>
                  <a:solidFill>
                    <a:srgbClr val="3EA7BC"/>
                  </a:solidFill>
                </a:uFill>
                <a:latin typeface="Arial"/>
                <a:ea typeface="Arial"/>
                <a:cs typeface="Arial"/>
                <a:sym typeface="Arial"/>
              </a:defRPr>
            </a:lvl4pPr>
            <a:lvl5pPr marL="0" indent="1828800">
              <a:spcBef>
                <a:spcPts val="0"/>
              </a:spcBef>
              <a:buClrTx/>
              <a:buSzTx/>
              <a:buFontTx/>
              <a:buNone/>
              <a:defRPr>
                <a:solidFill>
                  <a:srgbClr val="3EA7BC"/>
                </a:solidFill>
                <a:uFill>
                  <a:solidFill>
                    <a:srgbClr val="3EA7BC"/>
                  </a:solidFill>
                </a:uFill>
                <a:latin typeface="Arial"/>
                <a:ea typeface="Arial"/>
                <a:cs typeface="Arial"/>
                <a:sym typeface="Arial"/>
              </a:defRPr>
            </a:lvl5pPr>
          </a:lstStyle>
          <a:p>
            <a:pPr lvl="0">
              <a:defRPr sz="1800">
                <a:solidFill>
                  <a:srgbClr val="000000"/>
                </a:solidFill>
                <a:uFillTx/>
              </a:defRPr>
            </a:pPr>
            <a:r>
              <a:rPr sz="6400">
                <a:solidFill>
                  <a:srgbClr val="3EA7BC"/>
                </a:solidFill>
                <a:uFill>
                  <a:solidFill>
                    <a:srgbClr val="3EA7BC"/>
                  </a:solidFill>
                </a:uFill>
              </a:rPr>
              <a:t>Body Level One</a:t>
            </a:r>
            <a:endParaRPr sz="6400">
              <a:solidFill>
                <a:srgbClr val="3EA7BC"/>
              </a:solidFill>
              <a:uFill>
                <a:solidFill>
                  <a:srgbClr val="3EA7BC"/>
                </a:solidFill>
              </a:uFill>
            </a:endParaRPr>
          </a:p>
          <a:p>
            <a:pPr lvl="1">
              <a:defRPr sz="1800">
                <a:solidFill>
                  <a:srgbClr val="000000"/>
                </a:solidFill>
                <a:uFillTx/>
              </a:defRPr>
            </a:pPr>
            <a:r>
              <a:rPr sz="6400">
                <a:solidFill>
                  <a:srgbClr val="3EA7BC"/>
                </a:solidFill>
                <a:uFill>
                  <a:solidFill>
                    <a:srgbClr val="3EA7BC"/>
                  </a:solidFill>
                </a:uFill>
              </a:rPr>
              <a:t>Body Level Two</a:t>
            </a:r>
            <a:endParaRPr sz="6400">
              <a:solidFill>
                <a:srgbClr val="3EA7BC"/>
              </a:solidFill>
              <a:uFill>
                <a:solidFill>
                  <a:srgbClr val="3EA7BC"/>
                </a:solidFill>
              </a:uFill>
            </a:endParaRPr>
          </a:p>
          <a:p>
            <a:pPr lvl="2">
              <a:defRPr sz="1800">
                <a:solidFill>
                  <a:srgbClr val="000000"/>
                </a:solidFill>
                <a:uFillTx/>
              </a:defRPr>
            </a:pPr>
            <a:r>
              <a:rPr sz="6400">
                <a:solidFill>
                  <a:srgbClr val="3EA7BC"/>
                </a:solidFill>
                <a:uFill>
                  <a:solidFill>
                    <a:srgbClr val="3EA7BC"/>
                  </a:solidFill>
                </a:uFill>
              </a:rPr>
              <a:t>Body Level Three</a:t>
            </a:r>
            <a:endParaRPr sz="6400">
              <a:solidFill>
                <a:srgbClr val="3EA7BC"/>
              </a:solidFill>
              <a:uFill>
                <a:solidFill>
                  <a:srgbClr val="3EA7BC"/>
                </a:solidFill>
              </a:uFill>
            </a:endParaRPr>
          </a:p>
          <a:p>
            <a:pPr lvl="3">
              <a:defRPr sz="1800">
                <a:solidFill>
                  <a:srgbClr val="000000"/>
                </a:solidFill>
                <a:uFillTx/>
              </a:defRPr>
            </a:pPr>
            <a:r>
              <a:rPr sz="6400">
                <a:solidFill>
                  <a:srgbClr val="3EA7BC"/>
                </a:solidFill>
                <a:uFill>
                  <a:solidFill>
                    <a:srgbClr val="3EA7BC"/>
                  </a:solidFill>
                </a:uFill>
              </a:rPr>
              <a:t>Body Level Four</a:t>
            </a:r>
            <a:endParaRPr sz="6400">
              <a:solidFill>
                <a:srgbClr val="3EA7BC"/>
              </a:solidFill>
              <a:uFill>
                <a:solidFill>
                  <a:srgbClr val="3EA7BC"/>
                </a:solidFill>
              </a:uFill>
            </a:endParaRPr>
          </a:p>
          <a:p>
            <a:pPr lvl="4">
              <a:defRPr sz="1800">
                <a:solidFill>
                  <a:srgbClr val="000000"/>
                </a:solidFill>
                <a:uFillTx/>
              </a:defRPr>
            </a:pPr>
            <a:r>
              <a:rPr sz="6400">
                <a:solidFill>
                  <a:srgbClr val="3EA7BC"/>
                </a:solidFill>
                <a:uFill>
                  <a:solidFill>
                    <a:srgbClr val="3EA7BC"/>
                  </a:solidFill>
                </a:uFill>
              </a:rPr>
              <a:t>Body Level Five</a:t>
            </a:r>
          </a:p>
        </p:txBody>
      </p:sp>
      <p:sp>
        <p:nvSpPr>
          <p:cNvPr id="257" name="Shape 25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8" name="Shape 258"/>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sp>
        <p:nvSpPr>
          <p:cNvPr id="259" name="Shape 259"/>
          <p:cNvSpPr/>
          <p:nvPr>
            <p:ph type="sldNum" sz="quarter" idx="2"/>
          </p:nvPr>
        </p:nvSpPr>
        <p:spPr>
          <a:prstGeom prst="rect">
            <a:avLst/>
          </a:prstGeom>
        </p:spPr>
        <p:txBody>
          <a:bodyPr/>
          <a:lstStyle/>
          <a:p>
            <a:pPr lvl="0"/>
            <a:fld id="{86CB4B4D-7CA3-9044-876B-883B54F8677D}" type="slidenum"/>
          </a:p>
        </p:txBody>
      </p:sp>
      <p:pic>
        <p:nvPicPr>
          <p:cNvPr id="260" name="pasted-image.pdf"/>
          <p:cNvPicPr/>
          <p:nvPr/>
        </p:nvPicPr>
        <p:blipFill>
          <a:blip r:embed="rId3">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Footer Bar Only">
    <p:spTree>
      <p:nvGrpSpPr>
        <p:cNvPr id="1" name=""/>
        <p:cNvGrpSpPr/>
        <p:nvPr/>
      </p:nvGrpSpPr>
      <p:grpSpPr>
        <a:xfrm>
          <a:off x="0" y="0"/>
          <a:ext cx="0" cy="0"/>
          <a:chOff x="0" y="0"/>
          <a:chExt cx="0" cy="0"/>
        </a:xfrm>
      </p:grpSpPr>
      <p:sp>
        <p:nvSpPr>
          <p:cNvPr id="262" name="Shape 26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Vertically Centered Title">
    <p:bg>
      <p:bgPr>
        <a:solidFill>
          <a:srgbClr val="29756E"/>
        </a:solidFill>
      </p:bgPr>
    </p:bg>
    <p:spTree>
      <p:nvGrpSpPr>
        <p:cNvPr id="1" name=""/>
        <p:cNvGrpSpPr/>
        <p:nvPr/>
      </p:nvGrpSpPr>
      <p:grpSpPr>
        <a:xfrm>
          <a:off x="0" y="0"/>
          <a:ext cx="0" cy="0"/>
          <a:chOff x="0" y="0"/>
          <a:chExt cx="0" cy="0"/>
        </a:xfrm>
      </p:grpSpPr>
      <p:sp>
        <p:nvSpPr>
          <p:cNvPr id="264" name="Shape 264"/>
          <p:cNvSpPr/>
          <p:nvPr>
            <p:ph type="title"/>
          </p:nvPr>
        </p:nvSpPr>
        <p:spPr>
          <a:xfrm>
            <a:off x="9887" y="-5512"/>
            <a:ext cx="24384001" cy="11996929"/>
          </a:xfrm>
          <a:prstGeom prst="rect">
            <a:avLst/>
          </a:prstGeom>
        </p:spPr>
        <p:txBody>
          <a:bodyPr anchor="ct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pic>
        <p:nvPicPr>
          <p:cNvPr id="265"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66" name="Shape 266"/>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sp>
        <p:nvSpPr>
          <p:cNvPr id="267" name="Shape 267"/>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Centered Title And Content">
    <p:bg>
      <p:bgPr>
        <a:solidFill>
          <a:srgbClr val="29756E"/>
        </a:solidFill>
      </p:bgPr>
    </p:bg>
    <p:spTree>
      <p:nvGrpSpPr>
        <p:cNvPr id="1" name=""/>
        <p:cNvGrpSpPr/>
        <p:nvPr/>
      </p:nvGrpSpPr>
      <p:grpSpPr>
        <a:xfrm>
          <a:off x="0" y="0"/>
          <a:ext cx="0" cy="0"/>
          <a:chOff x="0" y="0"/>
          <a:chExt cx="0" cy="0"/>
        </a:xfrm>
      </p:grpSpPr>
      <p:sp>
        <p:nvSpPr>
          <p:cNvPr id="269" name="Shape 269"/>
          <p:cNvSpPr/>
          <p:nvPr>
            <p:ph type="title"/>
          </p:nvPr>
        </p:nvSpPr>
        <p:spPr>
          <a:xfrm>
            <a:off x="982133" y="883399"/>
            <a:ext cx="22419735" cy="1706881"/>
          </a:xfrm>
          <a:prstGeom prst="rect">
            <a:avLst/>
          </a:prstGeom>
        </p:spPr>
        <p:txBody>
          <a:bodyP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sp>
        <p:nvSpPr>
          <p:cNvPr id="270" name="Shape 270"/>
          <p:cNvSpPr/>
          <p:nvPr>
            <p:ph type="body" idx="1"/>
          </p:nvPr>
        </p:nvSpPr>
        <p:spPr>
          <a:xfrm>
            <a:off x="986116" y="2800828"/>
            <a:ext cx="22433283" cy="8900161"/>
          </a:xfrm>
          <a:prstGeom prst="rect">
            <a:avLst/>
          </a:prstGeom>
        </p:spPr>
        <p:txBody>
          <a:bodyPr lIns="121919" tIns="121919" rIns="121919" bIns="121919" anchor="ctr"/>
          <a:lstStyle>
            <a:lvl1pPr marL="0" indent="0" algn="ctr">
              <a:spcBef>
                <a:spcPts val="600"/>
              </a:spcBef>
              <a:buClrTx/>
              <a:buSzTx/>
              <a:buFontTx/>
              <a:buNone/>
              <a:defRPr sz="8000">
                <a:solidFill>
                  <a:srgbClr val="FFFFFF"/>
                </a:solidFill>
              </a:defRPr>
            </a:lvl1pPr>
            <a:lvl2pPr marL="0" indent="0" algn="ctr">
              <a:spcBef>
                <a:spcPts val="600"/>
              </a:spcBef>
              <a:buClrTx/>
              <a:buSzTx/>
              <a:buFontTx/>
              <a:buNone/>
              <a:defRPr sz="8000">
                <a:solidFill>
                  <a:srgbClr val="FFFFFF"/>
                </a:solidFill>
              </a:defRPr>
            </a:lvl2pPr>
            <a:lvl3pPr marL="0" indent="0" algn="ctr">
              <a:spcBef>
                <a:spcPts val="600"/>
              </a:spcBef>
              <a:buClrTx/>
              <a:buSzTx/>
              <a:buFontTx/>
              <a:buNone/>
              <a:defRPr sz="8000">
                <a:solidFill>
                  <a:srgbClr val="FFFFFF"/>
                </a:solidFill>
              </a:defRPr>
            </a:lvl3pPr>
            <a:lvl4pPr marL="0" indent="0" algn="ctr">
              <a:spcBef>
                <a:spcPts val="600"/>
              </a:spcBef>
              <a:buClrTx/>
              <a:buSzTx/>
              <a:buFontTx/>
              <a:buNone/>
              <a:defRPr sz="8000">
                <a:solidFill>
                  <a:srgbClr val="FFFFFF"/>
                </a:solidFill>
              </a:defRPr>
            </a:lvl4pPr>
            <a:lvl5pPr marL="0" indent="0" algn="ctr">
              <a:spcBef>
                <a:spcPts val="600"/>
              </a:spcBef>
              <a:buClrTx/>
              <a:buSzTx/>
              <a:buFontTx/>
              <a:buNone/>
              <a:defRPr sz="8000">
                <a:solidFill>
                  <a:srgbClr val="FFFFFF"/>
                </a:solidFill>
              </a:defRPr>
            </a:lvl5pPr>
          </a:lstStyle>
          <a:p>
            <a:pPr lvl="0">
              <a:defRPr sz="1800">
                <a:solidFill>
                  <a:srgbClr val="000000"/>
                </a:solidFill>
                <a:uFillTx/>
              </a:defRPr>
            </a:pPr>
            <a:r>
              <a:rPr sz="8000">
                <a:solidFill>
                  <a:srgbClr val="FFFFFF"/>
                </a:solidFill>
                <a:uFill>
                  <a:solidFill>
                    <a:srgbClr val="4D4D4D"/>
                  </a:solidFill>
                </a:uFill>
              </a:rPr>
              <a:t>Body Level One</a:t>
            </a:r>
            <a:endParaRPr sz="8000">
              <a:solidFill>
                <a:srgbClr val="FFFFFF"/>
              </a:solidFill>
              <a:uFill>
                <a:solidFill>
                  <a:srgbClr val="4D4D4D"/>
                </a:solidFill>
              </a:uFill>
            </a:endParaRPr>
          </a:p>
          <a:p>
            <a:pPr lvl="1">
              <a:defRPr sz="1800">
                <a:solidFill>
                  <a:srgbClr val="000000"/>
                </a:solidFill>
                <a:uFillTx/>
              </a:defRPr>
            </a:pPr>
            <a:r>
              <a:rPr sz="8000">
                <a:solidFill>
                  <a:srgbClr val="FFFFFF"/>
                </a:solidFill>
                <a:uFill>
                  <a:solidFill>
                    <a:srgbClr val="4D4D4D"/>
                  </a:solidFill>
                </a:uFill>
              </a:rPr>
              <a:t>Body Level Two</a:t>
            </a:r>
            <a:endParaRPr sz="8000">
              <a:solidFill>
                <a:srgbClr val="FFFFFF"/>
              </a:solidFill>
              <a:uFill>
                <a:solidFill>
                  <a:srgbClr val="4D4D4D"/>
                </a:solidFill>
              </a:uFill>
            </a:endParaRPr>
          </a:p>
          <a:p>
            <a:pPr lvl="2">
              <a:defRPr sz="1800">
                <a:solidFill>
                  <a:srgbClr val="000000"/>
                </a:solidFill>
                <a:uFillTx/>
              </a:defRPr>
            </a:pPr>
            <a:r>
              <a:rPr sz="8000">
                <a:solidFill>
                  <a:srgbClr val="FFFFFF"/>
                </a:solidFill>
                <a:uFill>
                  <a:solidFill>
                    <a:srgbClr val="4D4D4D"/>
                  </a:solidFill>
                </a:uFill>
              </a:rPr>
              <a:t>Body Level Three</a:t>
            </a:r>
            <a:endParaRPr sz="8000">
              <a:solidFill>
                <a:srgbClr val="FFFFFF"/>
              </a:solidFill>
              <a:uFill>
                <a:solidFill>
                  <a:srgbClr val="4D4D4D"/>
                </a:solidFill>
              </a:uFill>
            </a:endParaRPr>
          </a:p>
          <a:p>
            <a:pPr lvl="3">
              <a:defRPr sz="1800">
                <a:solidFill>
                  <a:srgbClr val="000000"/>
                </a:solidFill>
                <a:uFillTx/>
              </a:defRPr>
            </a:pPr>
            <a:r>
              <a:rPr sz="8000">
                <a:solidFill>
                  <a:srgbClr val="FFFFFF"/>
                </a:solidFill>
                <a:uFill>
                  <a:solidFill>
                    <a:srgbClr val="4D4D4D"/>
                  </a:solidFill>
                </a:uFill>
              </a:rPr>
              <a:t>Body Level Four</a:t>
            </a:r>
            <a:endParaRPr sz="8000">
              <a:solidFill>
                <a:srgbClr val="FFFFFF"/>
              </a:solidFill>
              <a:uFill>
                <a:solidFill>
                  <a:srgbClr val="4D4D4D"/>
                </a:solidFill>
              </a:uFill>
            </a:endParaRPr>
          </a:p>
          <a:p>
            <a:pPr lvl="4">
              <a:defRPr sz="1800">
                <a:solidFill>
                  <a:srgbClr val="000000"/>
                </a:solidFill>
                <a:uFillTx/>
              </a:defRPr>
            </a:pPr>
            <a:r>
              <a:rPr sz="8000">
                <a:solidFill>
                  <a:srgbClr val="FFFFFF"/>
                </a:solidFill>
                <a:uFill>
                  <a:solidFill>
                    <a:srgbClr val="4D4D4D"/>
                  </a:solidFill>
                </a:uFill>
              </a:rPr>
              <a:t>Body Level Five</a:t>
            </a:r>
          </a:p>
        </p:txBody>
      </p:sp>
      <p:sp>
        <p:nvSpPr>
          <p:cNvPr id="271" name="Shape 271"/>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272"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73" name="Shape 273"/>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Full Bleed Photo With Overlay">
    <p:bg>
      <p:bgPr>
        <a:solidFill>
          <a:srgbClr val="29756E"/>
        </a:solidFill>
      </p:bgPr>
    </p:bg>
    <p:spTree>
      <p:nvGrpSpPr>
        <p:cNvPr id="1" name=""/>
        <p:cNvGrpSpPr/>
        <p:nvPr/>
      </p:nvGrpSpPr>
      <p:grpSpPr>
        <a:xfrm>
          <a:off x="0" y="0"/>
          <a:ext cx="0" cy="0"/>
          <a:chOff x="0" y="0"/>
          <a:chExt cx="0" cy="0"/>
        </a:xfrm>
      </p:grpSpPr>
      <p:sp>
        <p:nvSpPr>
          <p:cNvPr id="275" name="Shape 275"/>
          <p:cNvSpPr/>
          <p:nvPr>
            <p:ph type="body" idx="1"/>
          </p:nvPr>
        </p:nvSpPr>
        <p:spPr>
          <a:xfrm>
            <a:off x="3113980" y="12442098"/>
            <a:ext cx="18156040" cy="975361"/>
          </a:xfrm>
          <a:prstGeom prst="rect">
            <a:avLst/>
          </a:prstGeom>
        </p:spPr>
        <p:txBody>
          <a:bodyPr lIns="121919" tIns="121919" rIns="121919" bIns="121919" anchor="ctr"/>
          <a:lstStyle>
            <a:lvl1pPr marL="0" indent="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1pPr>
            <a:lvl2pPr marL="0" indent="2286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2pPr>
            <a:lvl3pPr marL="0" indent="4572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3pPr>
            <a:lvl4pPr marL="0" indent="6858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4pPr>
            <a:lvl5pPr marL="0" indent="9144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5pPr>
          </a:lstStyle>
          <a:p>
            <a:pPr lvl="0">
              <a:defRPr sz="1800">
                <a:solidFill>
                  <a:srgbClr val="000000"/>
                </a:solidFill>
                <a:uFillTx/>
              </a:defRPr>
            </a:pPr>
            <a:r>
              <a:rPr sz="2800">
                <a:solidFill>
                  <a:srgbClr val="FFFFFF"/>
                </a:solidFill>
                <a:uFill>
                  <a:solidFill>
                    <a:srgbClr val="4D4D4D"/>
                  </a:solidFill>
                </a:uFill>
              </a:rPr>
              <a:t>Body Level One</a:t>
            </a:r>
            <a:endParaRPr sz="2800">
              <a:solidFill>
                <a:srgbClr val="FFFFFF"/>
              </a:solidFill>
              <a:uFill>
                <a:solidFill>
                  <a:srgbClr val="4D4D4D"/>
                </a:solidFill>
              </a:uFill>
            </a:endParaRPr>
          </a:p>
          <a:p>
            <a:pPr lvl="1">
              <a:defRPr sz="1800">
                <a:solidFill>
                  <a:srgbClr val="000000"/>
                </a:solidFill>
                <a:uFillTx/>
              </a:defRPr>
            </a:pPr>
            <a:r>
              <a:rPr sz="2800">
                <a:solidFill>
                  <a:srgbClr val="FFFFFF"/>
                </a:solidFill>
                <a:uFill>
                  <a:solidFill>
                    <a:srgbClr val="4D4D4D"/>
                  </a:solidFill>
                </a:uFill>
              </a:rPr>
              <a:t>Body Level Two</a:t>
            </a:r>
            <a:endParaRPr sz="2800">
              <a:solidFill>
                <a:srgbClr val="FFFFFF"/>
              </a:solidFill>
              <a:uFill>
                <a:solidFill>
                  <a:srgbClr val="4D4D4D"/>
                </a:solidFill>
              </a:uFill>
            </a:endParaRPr>
          </a:p>
          <a:p>
            <a:pPr lvl="2">
              <a:defRPr sz="1800">
                <a:solidFill>
                  <a:srgbClr val="000000"/>
                </a:solidFill>
                <a:uFillTx/>
              </a:defRPr>
            </a:pPr>
            <a:r>
              <a:rPr sz="2800">
                <a:solidFill>
                  <a:srgbClr val="FFFFFF"/>
                </a:solidFill>
                <a:uFill>
                  <a:solidFill>
                    <a:srgbClr val="4D4D4D"/>
                  </a:solidFill>
                </a:uFill>
              </a:rPr>
              <a:t>Body Level Three</a:t>
            </a:r>
            <a:endParaRPr sz="2800">
              <a:solidFill>
                <a:srgbClr val="FFFFFF"/>
              </a:solidFill>
              <a:uFill>
                <a:solidFill>
                  <a:srgbClr val="4D4D4D"/>
                </a:solidFill>
              </a:uFill>
            </a:endParaRPr>
          </a:p>
          <a:p>
            <a:pPr lvl="3">
              <a:defRPr sz="1800">
                <a:solidFill>
                  <a:srgbClr val="000000"/>
                </a:solidFill>
                <a:uFillTx/>
              </a:defRPr>
            </a:pPr>
            <a:r>
              <a:rPr sz="2800">
                <a:solidFill>
                  <a:srgbClr val="FFFFFF"/>
                </a:solidFill>
                <a:uFill>
                  <a:solidFill>
                    <a:srgbClr val="4D4D4D"/>
                  </a:solidFill>
                </a:uFill>
              </a:rPr>
              <a:t>Body Level Four</a:t>
            </a:r>
            <a:endParaRPr sz="2800">
              <a:solidFill>
                <a:srgbClr val="FFFFFF"/>
              </a:solidFill>
              <a:uFill>
                <a:solidFill>
                  <a:srgbClr val="4D4D4D"/>
                </a:solidFill>
              </a:uFill>
            </a:endParaRPr>
          </a:p>
          <a:p>
            <a:pPr lvl="4">
              <a:defRPr sz="1800">
                <a:solidFill>
                  <a:srgbClr val="000000"/>
                </a:solidFill>
                <a:uFillTx/>
              </a:defRPr>
            </a:pPr>
            <a:r>
              <a:rPr sz="2800">
                <a:solidFill>
                  <a:srgbClr val="FFFFFF"/>
                </a:solidFill>
                <a:uFill>
                  <a:solidFill>
                    <a:srgbClr val="4D4D4D"/>
                  </a:solidFill>
                </a:uFill>
              </a:rPr>
              <a:t>Body Level Five</a:t>
            </a:r>
          </a:p>
        </p:txBody>
      </p:sp>
      <p:sp>
        <p:nvSpPr>
          <p:cNvPr id="276" name="Shape 276"/>
          <p:cNvSpPr/>
          <p:nvPr/>
        </p:nvSpPr>
        <p:spPr>
          <a:xfrm>
            <a:off x="-1" y="12021311"/>
            <a:ext cx="24384002" cy="1"/>
          </a:xfrm>
          <a:prstGeom prst="line">
            <a:avLst/>
          </a:prstGeom>
          <a:ln w="3175">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277" name="Shape 277"/>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278"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Test Title And Content">
    <p:spTree>
      <p:nvGrpSpPr>
        <p:cNvPr id="1" name=""/>
        <p:cNvGrpSpPr/>
        <p:nvPr/>
      </p:nvGrpSpPr>
      <p:grpSpPr>
        <a:xfrm>
          <a:off x="0" y="0"/>
          <a:ext cx="0" cy="0"/>
          <a:chOff x="0" y="0"/>
          <a:chExt cx="0" cy="0"/>
        </a:xfrm>
      </p:grpSpPr>
      <p:sp>
        <p:nvSpPr>
          <p:cNvPr id="280" name="Shape 280"/>
          <p:cNvSpPr/>
          <p:nvPr>
            <p:ph type="title"/>
          </p:nvPr>
        </p:nvSpPr>
        <p:spPr>
          <a:xfrm>
            <a:off x="977901" y="867834"/>
            <a:ext cx="22428201" cy="1477611"/>
          </a:xfrm>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1" name="Shape 281"/>
          <p:cNvSpPr/>
          <p:nvPr>
            <p:ph type="sldNum" sz="quarter" idx="2"/>
          </p:nvPr>
        </p:nvSpPr>
        <p:spPr>
          <a:prstGeom prst="rect">
            <a:avLst/>
          </a:prstGeom>
        </p:spPr>
        <p:txBody>
          <a:bodyPr/>
          <a:lstStyle/>
          <a:p>
            <a:pPr lvl="0"/>
            <a:fld id="{86CB4B4D-7CA3-9044-876B-883B54F8677D}" type="slidenum"/>
          </a:p>
        </p:txBody>
      </p:sp>
      <p:sp>
        <p:nvSpPr>
          <p:cNvPr id="282" name="Shape 282"/>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83" name="Shape 283"/>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84"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copy">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7" name="Shape 287"/>
          <p:cNvSpPr/>
          <p:nvPr>
            <p:ph type="body" idx="1"/>
          </p:nvPr>
        </p:nvSpPr>
        <p:spPr>
          <a:prstGeom prst="rect">
            <a:avLst/>
          </a:prstGeom>
        </p:spPr>
        <p:txBody>
          <a:bodyPr/>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288" name="Shape 28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90" name="Shape 290"/>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1" name="Shape 29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2" name="Shape 29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29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94" name="Shape 294"/>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95" name="Shape 295"/>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2" name="Shape 22"/>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2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p:spTree>
      <p:nvGrpSpPr>
        <p:cNvPr id="1" name=""/>
        <p:cNvGrpSpPr/>
        <p:nvPr/>
      </p:nvGrpSpPr>
      <p:grpSpPr>
        <a:xfrm>
          <a:off x="0" y="0"/>
          <a:ext cx="0" cy="0"/>
          <a:chOff x="0" y="0"/>
          <a:chExt cx="0" cy="0"/>
        </a:xfrm>
      </p:grpSpPr>
      <p:sp>
        <p:nvSpPr>
          <p:cNvPr id="297" name="Shape 29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8" name="Shape 29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9" name="Shape 2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1" name="Shape 301"/>
          <p:cNvSpPr/>
          <p:nvPr>
            <p:ph type="sldNum" sz="quarter" idx="2"/>
          </p:nvPr>
        </p:nvSpPr>
        <p:spPr>
          <a:xfrm>
            <a:off x="22809200" y="13390653"/>
            <a:ext cx="1422400" cy="922398"/>
          </a:xfrm>
          <a:prstGeom prst="rect">
            <a:avLst/>
          </a:prstGeom>
        </p:spPr>
        <p:txBody>
          <a:bodyPr lIns="121919" tIns="121919" rIns="121919" bIns="121919"/>
          <a:lstStyle>
            <a:lvl1pPr algn="l">
              <a:defRPr sz="4800">
                <a:solidFill>
                  <a:srgbClr val="4D4D4D"/>
                </a:solidFill>
                <a:uFillTx/>
              </a:defRPr>
            </a:lvl1pPr>
          </a:lstStyle>
          <a:p>
            <a:pPr lvl="0"/>
            <a:fld id="{86CB4B4D-7CA3-9044-876B-883B54F8677D}" type="slidenum"/>
          </a:p>
        </p:txBody>
      </p:sp>
      <p:sp>
        <p:nvSpPr>
          <p:cNvPr id="302" name="Shape 302"/>
          <p:cNvSpPr/>
          <p:nvPr>
            <p:ph type="title"/>
          </p:nvPr>
        </p:nvSpPr>
        <p:spPr>
          <a:xfrm>
            <a:off x="977901" y="867834"/>
            <a:ext cx="22428204" cy="4008966"/>
          </a:xfrm>
          <a:prstGeom prst="rect">
            <a:avLst/>
          </a:prstGeom>
        </p:spPr>
        <p:txBody>
          <a:bodyPr lIns="121919" tIns="121919" rIns="121919" bIns="121919"/>
          <a:lstStyle>
            <a:lvl1pPr>
              <a:lnSpc>
                <a:spcPct val="100000"/>
              </a:lnSpc>
              <a:defRPr>
                <a:solidFill>
                  <a:srgbClr val="008881"/>
                </a:solidFill>
                <a:latin typeface="MetaNormalLF-Roman"/>
                <a:ea typeface="MetaNormalLF-Roman"/>
                <a:cs typeface="MetaNormalLF-Roman"/>
                <a:sym typeface="MetaNormalLF-Roman"/>
              </a:defRPr>
            </a:lvl1pPr>
          </a:lstStyle>
          <a:p>
            <a:pPr lvl="0">
              <a:defRPr sz="1800">
                <a:solidFill>
                  <a:srgbClr val="000000"/>
                </a:solidFill>
                <a:uFillTx/>
              </a:defRPr>
            </a:pPr>
            <a:r>
              <a:rPr sz="8400">
                <a:solidFill>
                  <a:srgbClr val="008881"/>
                </a:solidFill>
                <a:uFill>
                  <a:solidFill>
                    <a:srgbClr val="008881"/>
                  </a:solidFill>
                </a:uFill>
              </a:rPr>
              <a:t>Title Text</a:t>
            </a:r>
          </a:p>
        </p:txBody>
      </p:sp>
    </p:spTree>
  </p:cSld>
  <p:clrMapOvr>
    <a:masterClrMapping/>
  </p:clrMapOvr>
  <p:transitio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04" name="Shape 304"/>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05" name="Shape 30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06" name="Shape 30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7"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8" name="Shape 308"/>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10" name="Shape 310"/>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11" name="Shape 31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12" name="Shape 3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31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14" name="Shape 314"/>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5" name="Shape 25"/>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26" name="Shape 26"/>
          <p:cNvSpPr/>
          <p:nvPr>
            <p:ph type="body" idx="1"/>
          </p:nvPr>
        </p:nvSpPr>
        <p:spPr>
          <a:xfrm>
            <a:off x="1689100" y="3238500"/>
            <a:ext cx="21005800" cy="92075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2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9" name="Shape 29"/>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30" name="Shape 30"/>
          <p:cNvSpPr/>
          <p:nvPr>
            <p:ph type="body" idx="1"/>
          </p:nvPr>
        </p:nvSpPr>
        <p:spPr>
          <a:xfrm>
            <a:off x="1689100" y="3238500"/>
            <a:ext cx="10007600" cy="9207500"/>
          </a:xfrm>
          <a:prstGeom prst="rect">
            <a:avLst/>
          </a:prstGeom>
        </p:spPr>
        <p:txBody>
          <a:bodyPr anchor="ctr">
            <a:normAutofit fontScale="100000" lnSpcReduction="0"/>
          </a:bodyPr>
          <a:lstStyle>
            <a:lvl1pPr marL="558800" indent="-558800" defTabSz="825500">
              <a:spcBef>
                <a:spcPts val="4500"/>
              </a:spcBef>
              <a:buClrTx/>
              <a:buSzPct val="75000"/>
              <a:buFontTx/>
              <a:defRPr sz="4500">
                <a:solidFill>
                  <a:srgbClr val="000000"/>
                </a:solidFill>
                <a:uFillTx/>
                <a:latin typeface="+mn-lt"/>
                <a:ea typeface="+mn-ea"/>
                <a:cs typeface="+mn-cs"/>
                <a:sym typeface="Helvetica Light"/>
              </a:defRPr>
            </a:lvl1pPr>
            <a:lvl2pPr marL="1117600" indent="-558800" defTabSz="825500">
              <a:spcBef>
                <a:spcPts val="4500"/>
              </a:spcBef>
              <a:buClrTx/>
              <a:buSzPct val="75000"/>
              <a:buFontTx/>
              <a:buChar char="•"/>
              <a:defRPr sz="4500">
                <a:solidFill>
                  <a:srgbClr val="000000"/>
                </a:solidFill>
                <a:uFillTx/>
                <a:latin typeface="+mn-lt"/>
                <a:ea typeface="+mn-ea"/>
                <a:cs typeface="+mn-cs"/>
                <a:sym typeface="Helvetica Light"/>
              </a:defRPr>
            </a:lvl2pPr>
            <a:lvl3pPr marL="1676400" indent="-558800" defTabSz="825500">
              <a:spcBef>
                <a:spcPts val="4500"/>
              </a:spcBef>
              <a:buClrTx/>
              <a:buSzPct val="75000"/>
              <a:buFontTx/>
              <a:buChar char="•"/>
              <a:defRPr sz="4500">
                <a:solidFill>
                  <a:srgbClr val="000000"/>
                </a:solidFill>
                <a:uFillTx/>
                <a:latin typeface="+mn-lt"/>
                <a:ea typeface="+mn-ea"/>
                <a:cs typeface="+mn-cs"/>
                <a:sym typeface="Helvetica Light"/>
              </a:defRPr>
            </a:lvl3pPr>
            <a:lvl4pPr marL="2235200" indent="-558800" defTabSz="825500">
              <a:spcBef>
                <a:spcPts val="4500"/>
              </a:spcBef>
              <a:buClrTx/>
              <a:buSzPct val="75000"/>
              <a:buFontTx/>
              <a:buChar char="•"/>
              <a:defRPr sz="4500">
                <a:solidFill>
                  <a:srgbClr val="000000"/>
                </a:solidFill>
                <a:uFillTx/>
                <a:latin typeface="+mn-lt"/>
                <a:ea typeface="+mn-ea"/>
                <a:cs typeface="+mn-cs"/>
                <a:sym typeface="Helvetica Light"/>
              </a:defRPr>
            </a:lvl4pPr>
            <a:lvl5pPr marL="2794000" indent="-558800" defTabSz="825500">
              <a:spcBef>
                <a:spcPts val="4500"/>
              </a:spcBef>
              <a:buClrTx/>
              <a:buSzPct val="75000"/>
              <a:buFontTx/>
              <a:buChar char="•"/>
              <a:defRPr sz="4500">
                <a:solidFill>
                  <a:srgbClr val="000000"/>
                </a:solidFill>
                <a:uFillTx/>
                <a:latin typeface="+mn-lt"/>
                <a:ea typeface="+mn-ea"/>
                <a:cs typeface="+mn-cs"/>
                <a:sym typeface="Helvetica Light"/>
              </a:defRPr>
            </a:lvl5p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2" name="Shape 32"/>
          <p:cNvSpPr/>
          <p:nvPr>
            <p:ph type="body" idx="1"/>
          </p:nvPr>
        </p:nvSpPr>
        <p:spPr>
          <a:xfrm>
            <a:off x="1689100" y="1778000"/>
            <a:ext cx="21005800" cy="101473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3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77901" y="867834"/>
            <a:ext cx="22428201" cy="16637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8400">
                <a:solidFill>
                  <a:srgbClr val="0F786E"/>
                </a:solidFill>
                <a:uFill>
                  <a:solidFill>
                    <a:srgbClr val="008881"/>
                  </a:solidFill>
                </a:uFill>
              </a:rPr>
              <a:t>Title Text</a:t>
            </a:r>
          </a:p>
        </p:txBody>
      </p:sp>
      <p:sp>
        <p:nvSpPr>
          <p:cNvPr id="3" name="Shape 3"/>
          <p:cNvSpPr/>
          <p:nvPr>
            <p:ph type="body" idx="1"/>
          </p:nvPr>
        </p:nvSpPr>
        <p:spPr>
          <a:xfrm>
            <a:off x="977903" y="2865967"/>
            <a:ext cx="22428201" cy="9144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4" name="Shape 4"/>
          <p:cNvSpPr/>
          <p:nvPr>
            <p:ph type="sldNum" sz="quarter" idx="2"/>
          </p:nvPr>
        </p:nvSpPr>
        <p:spPr>
          <a:xfrm>
            <a:off x="22809200" y="13390655"/>
            <a:ext cx="1422400" cy="283791"/>
          </a:xfrm>
          <a:prstGeom prst="rect">
            <a:avLst/>
          </a:prstGeom>
          <a:ln w="12700">
            <a:miter lim="400000"/>
          </a:ln>
        </p:spPr>
        <p:txBody>
          <a:bodyPr lIns="0" tIns="0" rIns="0" bIns="0">
            <a:spAutoFit/>
          </a:bodyPr>
          <a:lstStyle>
            <a:lvl1pPr algn="r" defTabSz="914400">
              <a:defRPr sz="2000">
                <a:solidFill>
                  <a:srgbClr val="808080"/>
                </a:solidFill>
                <a:uFill>
                  <a:solidFill>
                    <a:srgbClr val="808080"/>
                  </a:solidFill>
                </a:uFill>
                <a:latin typeface="Arial"/>
                <a:ea typeface="Arial"/>
                <a:cs typeface="Arial"/>
                <a:sym typeface="Arial"/>
              </a:defRPr>
            </a:lvl1pPr>
          </a:lstStyle>
          <a:p>
            <a:pPr lvl="0"/>
            <a:fld id="{86CB4B4D-7CA3-9044-876B-883B54F8677D}" type="slidenum"/>
          </a:p>
        </p:txBody>
      </p:sp>
      <p:sp>
        <p:nvSpPr>
          <p:cNvPr id="5" name="Shape 5"/>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6" name="Shape 6"/>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7"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Lst>
  <p:transition spd="med" advClick="1"/>
  <p:txStyles>
    <p:titleStyle>
      <a:lvl1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1pPr>
      <a:lvl2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2pPr>
      <a:lvl3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3pPr>
      <a:lvl4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4pPr>
      <a:lvl5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5pPr>
      <a:lvl6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6pPr>
      <a:lvl7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7pPr>
      <a:lvl8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8pPr>
      <a:lvl9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9pPr>
    </p:titleStyle>
    <p:bodyStyle>
      <a:lvl1pPr marL="609600" indent="-6096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1pPr>
      <a:lvl2pPr marL="1371600" indent="-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2pPr>
      <a:lvl3pPr marL="1828800" indent="-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3pPr>
      <a:lvl4pPr marL="2904069" indent="-1532469">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4pPr>
      <a:lvl5pPr marL="3158836" indent="-1330036">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5pPr>
      <a:lvl6pPr marL="30175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6pPr>
      <a:lvl7pPr marL="34747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7pPr>
      <a:lvl8pPr marL="39319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8pPr>
      <a:lvl9pPr marL="43891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9pPr>
    </p:bodyStyle>
    <p:otherStyle>
      <a:lvl1pPr algn="r">
        <a:defRPr sz="2000">
          <a:solidFill>
            <a:schemeClr val="tx1"/>
          </a:solidFill>
          <a:uFill>
            <a:solidFill>
              <a:srgbClr val="808080"/>
            </a:solidFill>
          </a:uFill>
          <a:latin typeface="+mn-lt"/>
          <a:ea typeface="+mn-ea"/>
          <a:cs typeface="+mn-cs"/>
          <a:sym typeface="Arial"/>
        </a:defRPr>
      </a:lvl1pPr>
      <a:lvl2pPr indent="457200" algn="r">
        <a:defRPr sz="2000">
          <a:solidFill>
            <a:schemeClr val="tx1"/>
          </a:solidFill>
          <a:uFill>
            <a:solidFill>
              <a:srgbClr val="808080"/>
            </a:solidFill>
          </a:uFill>
          <a:latin typeface="+mn-lt"/>
          <a:ea typeface="+mn-ea"/>
          <a:cs typeface="+mn-cs"/>
          <a:sym typeface="Arial"/>
        </a:defRPr>
      </a:lvl2pPr>
      <a:lvl3pPr indent="914400" algn="r">
        <a:defRPr sz="2000">
          <a:solidFill>
            <a:schemeClr val="tx1"/>
          </a:solidFill>
          <a:uFill>
            <a:solidFill>
              <a:srgbClr val="808080"/>
            </a:solidFill>
          </a:uFill>
          <a:latin typeface="+mn-lt"/>
          <a:ea typeface="+mn-ea"/>
          <a:cs typeface="+mn-cs"/>
          <a:sym typeface="Arial"/>
        </a:defRPr>
      </a:lvl3pPr>
      <a:lvl4pPr indent="1371600" algn="r">
        <a:defRPr sz="2000">
          <a:solidFill>
            <a:schemeClr val="tx1"/>
          </a:solidFill>
          <a:uFill>
            <a:solidFill>
              <a:srgbClr val="808080"/>
            </a:solidFill>
          </a:uFill>
          <a:latin typeface="+mn-lt"/>
          <a:ea typeface="+mn-ea"/>
          <a:cs typeface="+mn-cs"/>
          <a:sym typeface="Arial"/>
        </a:defRPr>
      </a:lvl4pPr>
      <a:lvl5pPr indent="1828800" algn="r">
        <a:defRPr sz="2000">
          <a:solidFill>
            <a:schemeClr val="tx1"/>
          </a:solidFill>
          <a:uFill>
            <a:solidFill>
              <a:srgbClr val="808080"/>
            </a:solidFill>
          </a:uFill>
          <a:latin typeface="+mn-lt"/>
          <a:ea typeface="+mn-ea"/>
          <a:cs typeface="+mn-cs"/>
          <a:sym typeface="Arial"/>
        </a:defRPr>
      </a:lvl5pPr>
      <a:lvl6pPr indent="2286000" algn="r">
        <a:defRPr sz="2000">
          <a:solidFill>
            <a:schemeClr val="tx1"/>
          </a:solidFill>
          <a:uFill>
            <a:solidFill>
              <a:srgbClr val="808080"/>
            </a:solidFill>
          </a:uFill>
          <a:latin typeface="+mn-lt"/>
          <a:ea typeface="+mn-ea"/>
          <a:cs typeface="+mn-cs"/>
          <a:sym typeface="Arial"/>
        </a:defRPr>
      </a:lvl6pPr>
      <a:lvl7pPr indent="2743200" algn="r">
        <a:defRPr sz="2000">
          <a:solidFill>
            <a:schemeClr val="tx1"/>
          </a:solidFill>
          <a:uFill>
            <a:solidFill>
              <a:srgbClr val="808080"/>
            </a:solidFill>
          </a:uFill>
          <a:latin typeface="+mn-lt"/>
          <a:ea typeface="+mn-ea"/>
          <a:cs typeface="+mn-cs"/>
          <a:sym typeface="Arial"/>
        </a:defRPr>
      </a:lvl7pPr>
      <a:lvl8pPr indent="3200400" algn="r">
        <a:defRPr sz="2000">
          <a:solidFill>
            <a:schemeClr val="tx1"/>
          </a:solidFill>
          <a:uFill>
            <a:solidFill>
              <a:srgbClr val="808080"/>
            </a:solidFill>
          </a:uFill>
          <a:latin typeface="+mn-lt"/>
          <a:ea typeface="+mn-ea"/>
          <a:cs typeface="+mn-cs"/>
          <a:sym typeface="Arial"/>
        </a:defRPr>
      </a:lvl8pPr>
      <a:lvl9pPr indent="3657600" algn="r">
        <a:defRPr sz="20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jpe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 Id="rId3" Type="http://schemas.openxmlformats.org/officeDocument/2006/relationships/image" Target="../media/image5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5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20" Type="http://schemas.openxmlformats.org/officeDocument/2006/relationships/image" Target="../media/image74.png"/><Relationship Id="rId21" Type="http://schemas.openxmlformats.org/officeDocument/2006/relationships/image" Target="../media/image75.png"/><Relationship Id="rId22" Type="http://schemas.openxmlformats.org/officeDocument/2006/relationships/image" Target="../media/image76.png"/><Relationship Id="rId23" Type="http://schemas.openxmlformats.org/officeDocument/2006/relationships/image" Target="../media/image77.png"/><Relationship Id="rId24" Type="http://schemas.openxmlformats.org/officeDocument/2006/relationships/image" Target="../media/image78.png"/><Relationship Id="rId25" Type="http://schemas.openxmlformats.org/officeDocument/2006/relationships/image" Target="../media/image79.png"/><Relationship Id="rId26" Type="http://schemas.openxmlformats.org/officeDocument/2006/relationships/image" Target="../media/image80.png"/><Relationship Id="rId27" Type="http://schemas.openxmlformats.org/officeDocument/2006/relationships/image" Target="../media/image81.png"/><Relationship Id="rId28" Type="http://schemas.openxmlformats.org/officeDocument/2006/relationships/image" Target="../media/image82.png"/><Relationship Id="rId29" Type="http://schemas.openxmlformats.org/officeDocument/2006/relationships/image" Target="../media/image83.png"/><Relationship Id="rId30" Type="http://schemas.openxmlformats.org/officeDocument/2006/relationships/image" Target="../media/image84.png"/><Relationship Id="rId31" Type="http://schemas.openxmlformats.org/officeDocument/2006/relationships/image" Target="../media/image85.png"/><Relationship Id="rId32" Type="http://schemas.openxmlformats.org/officeDocument/2006/relationships/image" Target="../media/image86.png"/><Relationship Id="rId33" Type="http://schemas.openxmlformats.org/officeDocument/2006/relationships/image" Target="../media/image87.png"/><Relationship Id="rId34" Type="http://schemas.openxmlformats.org/officeDocument/2006/relationships/image" Target="../media/image88.png"/><Relationship Id="rId35" Type="http://schemas.openxmlformats.org/officeDocument/2006/relationships/image" Target="../media/image89.png"/><Relationship Id="rId36" Type="http://schemas.openxmlformats.org/officeDocument/2006/relationships/image" Target="../media/image1.tif"/><Relationship Id="rId37" Type="http://schemas.openxmlformats.org/officeDocument/2006/relationships/image" Target="../media/image2.tif"/><Relationship Id="rId38" Type="http://schemas.openxmlformats.org/officeDocument/2006/relationships/image" Target="../media/image3.tif"/><Relationship Id="rId39" Type="http://schemas.openxmlformats.org/officeDocument/2006/relationships/image" Target="../media/image4.tif"/><Relationship Id="rId40" Type="http://schemas.openxmlformats.org/officeDocument/2006/relationships/image" Target="../media/image5.tif"/><Relationship Id="rId41" Type="http://schemas.openxmlformats.org/officeDocument/2006/relationships/image" Target="../media/image6.tif"/><Relationship Id="rId42" Type="http://schemas.openxmlformats.org/officeDocument/2006/relationships/image" Target="../media/image7.tif"/><Relationship Id="rId43" Type="http://schemas.openxmlformats.org/officeDocument/2006/relationships/image" Target="../media/image8.tif"/><Relationship Id="rId44" Type="http://schemas.openxmlformats.org/officeDocument/2006/relationships/image" Target="../media/image9.tif"/><Relationship Id="rId45" Type="http://schemas.openxmlformats.org/officeDocument/2006/relationships/image" Target="../media/image10.tif"/><Relationship Id="rId46" Type="http://schemas.openxmlformats.org/officeDocument/2006/relationships/image" Target="../media/image11.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4.jpe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5.jpe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6.jpeg"/><Relationship Id="rId17" Type="http://schemas.openxmlformats.org/officeDocument/2006/relationships/image" Target="../media/image101.png"/><Relationship Id="rId18" Type="http://schemas.openxmlformats.org/officeDocument/2006/relationships/image" Target="../media/image102.png"/><Relationship Id="rId19" Type="http://schemas.openxmlformats.org/officeDocument/2006/relationships/image" Target="../media/image103.png"/><Relationship Id="rId20" Type="http://schemas.openxmlformats.org/officeDocument/2006/relationships/image" Target="../media/image7.jpeg"/><Relationship Id="rId21" Type="http://schemas.openxmlformats.org/officeDocument/2006/relationships/image" Target="../media/image104.png"/><Relationship Id="rId22" Type="http://schemas.openxmlformats.org/officeDocument/2006/relationships/image" Target="../media/image8.jpeg"/><Relationship Id="rId23" Type="http://schemas.openxmlformats.org/officeDocument/2006/relationships/image" Target="../media/image105.png"/><Relationship Id="rId24" Type="http://schemas.openxmlformats.org/officeDocument/2006/relationships/image" Target="../media/image106.png"/><Relationship Id="rId25" Type="http://schemas.openxmlformats.org/officeDocument/2006/relationships/image" Target="../media/image107.png"/><Relationship Id="rId26" Type="http://schemas.openxmlformats.org/officeDocument/2006/relationships/image" Target="../media/image108.png"/><Relationship Id="rId27" Type="http://schemas.openxmlformats.org/officeDocument/2006/relationships/image" Target="../media/image109.png"/><Relationship Id="rId28" Type="http://schemas.openxmlformats.org/officeDocument/2006/relationships/image" Target="../media/image110.png"/><Relationship Id="rId29" Type="http://schemas.openxmlformats.org/officeDocument/2006/relationships/image" Target="../media/image111.png"/><Relationship Id="rId30" Type="http://schemas.openxmlformats.org/officeDocument/2006/relationships/image" Target="../media/image112.png"/><Relationship Id="rId31" Type="http://schemas.openxmlformats.org/officeDocument/2006/relationships/image" Target="../media/image113.png"/><Relationship Id="rId32" Type="http://schemas.openxmlformats.org/officeDocument/2006/relationships/image" Target="../media/image9.jpeg"/><Relationship Id="rId33" Type="http://schemas.openxmlformats.org/officeDocument/2006/relationships/image" Target="../media/image114.png"/><Relationship Id="rId34" Type="http://schemas.openxmlformats.org/officeDocument/2006/relationships/image" Target="../media/image115.png"/><Relationship Id="rId35" Type="http://schemas.openxmlformats.org/officeDocument/2006/relationships/image" Target="../media/image116.png"/><Relationship Id="rId36" Type="http://schemas.openxmlformats.org/officeDocument/2006/relationships/image" Target="../media/image11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8.png"/><Relationship Id="rId3" Type="http://schemas.openxmlformats.org/officeDocument/2006/relationships/image" Target="../media/image1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39.png"/><Relationship Id="rId7" Type="http://schemas.openxmlformats.org/officeDocument/2006/relationships/image" Target="../media/image123.png"/><Relationship Id="rId8" Type="http://schemas.openxmlformats.org/officeDocument/2006/relationships/image" Target="../media/image12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2.png"/><Relationship Id="rId4" Type="http://schemas.openxmlformats.org/officeDocument/2006/relationships/image" Target="../media/image14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lvl="0">
              <a:defRPr sz="1800"/>
            </a:pPr>
            <a:r>
              <a:rPr sz="8000">
                <a:solidFill>
                  <a:srgbClr val="5E5E5E"/>
                </a:solidFill>
                <a:latin typeface="FreightSans Pro Medium"/>
                <a:ea typeface="FreightSans Pro Medium"/>
                <a:cs typeface="FreightSans Pro Medium"/>
                <a:sym typeface="FreightSans Pro Medium"/>
              </a:rPr>
              <a:t>Intro to:</a:t>
            </a:r>
            <a:r>
              <a:rPr sz="11200">
                <a:solidFill>
                  <a:srgbClr val="5E5E5E"/>
                </a:solidFill>
                <a:latin typeface="FreightSans Pro Medium"/>
                <a:ea typeface="FreightSans Pro Medium"/>
                <a:cs typeface="FreightSans Pro Medium"/>
                <a:sym typeface="FreightSans Pro Medium"/>
              </a:rPr>
              <a:t> </a:t>
            </a:r>
            <a:endParaRPr sz="11200">
              <a:solidFill>
                <a:srgbClr val="5E5E5E"/>
              </a:solidFill>
              <a:latin typeface="FreightSans Pro Medium"/>
              <a:ea typeface="FreightSans Pro Medium"/>
              <a:cs typeface="FreightSans Pro Medium"/>
              <a:sym typeface="FreightSans Pro Medium"/>
            </a:endParaRPr>
          </a:p>
          <a:p>
            <a:pPr lvl="0">
              <a:defRPr sz="1800"/>
            </a:pPr>
            <a:r>
              <a:rPr sz="11200">
                <a:solidFill>
                  <a:srgbClr val="10786D"/>
                </a:solidFill>
                <a:latin typeface="FreightSans Pro Medium"/>
                <a:ea typeface="FreightSans Pro Medium"/>
                <a:cs typeface="FreightSans Pro Medium"/>
                <a:sym typeface="FreightSans Pro Medium"/>
              </a:rPr>
              <a:t>Pivotal </a:t>
            </a:r>
            <a:r>
              <a:rPr sz="112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nvSpPr>
        <p:spPr>
          <a:xfrm>
            <a:off x="4798517" y="9576565"/>
            <a:ext cx="1841686" cy="2194897"/>
          </a:xfrm>
          <a:prstGeom prst="rect">
            <a:avLst/>
          </a:prstGeom>
          <a:solidFill>
            <a:srgbClr val="949494"/>
          </a:solidFill>
          <a:ln w="25400">
            <a:solidFill>
              <a:srgbClr val="4D4D4D"/>
            </a:solidFill>
            <a:round/>
          </a:ln>
        </p:spPr>
        <p:txBody>
          <a:bodyPr lIns="121919" tIns="121919" rIns="121919" bIns="121919" anchor="ctr"/>
          <a:lstStyle/>
          <a:p>
            <a:pPr lvl="0" defTabSz="1218535">
              <a:defRPr cap="all" sz="2400">
                <a:solidFill>
                  <a:srgbClr val="FFFFFF"/>
                </a:solidFill>
                <a:latin typeface="Arial"/>
                <a:ea typeface="Arial"/>
                <a:cs typeface="Arial"/>
                <a:sym typeface="Arial"/>
              </a:defRPr>
            </a:pPr>
          </a:p>
        </p:txBody>
      </p:sp>
      <p:sp>
        <p:nvSpPr>
          <p:cNvPr id="471" name="Shape 471"/>
          <p:cNvSpPr/>
          <p:nvPr/>
        </p:nvSpPr>
        <p:spPr>
          <a:xfrm>
            <a:off x="277106" y="7121719"/>
            <a:ext cx="8675145"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b="1" sz="4200">
                <a:solidFill>
                  <a:srgbClr val="F16F3B"/>
                </a:solidFill>
                <a:latin typeface="Arial"/>
                <a:ea typeface="Arial"/>
                <a:cs typeface="Arial"/>
                <a:sym typeface="Arial"/>
              </a:defRPr>
            </a:lvl1pPr>
          </a:lstStyle>
          <a:p>
            <a:pPr lvl="0">
              <a:defRPr b="0" sz="1800">
                <a:solidFill>
                  <a:srgbClr val="000000"/>
                </a:solidFill>
              </a:defRPr>
            </a:pPr>
            <a:r>
              <a:rPr b="1" sz="4200">
                <a:solidFill>
                  <a:srgbClr val="F16F3B"/>
                </a:solidFill>
              </a:rPr>
              <a:t>Legacy Silos</a:t>
            </a:r>
          </a:p>
        </p:txBody>
      </p:sp>
      <p:pic>
        <p:nvPicPr>
          <p:cNvPr id="472" name="image11.jpg"/>
          <p:cNvPicPr/>
          <p:nvPr/>
        </p:nvPicPr>
        <p:blipFill>
          <a:blip r:embed="rId3">
            <a:extLst/>
          </a:blip>
          <a:stretch>
            <a:fillRect/>
          </a:stretch>
        </p:blipFill>
        <p:spPr>
          <a:xfrm>
            <a:off x="10727192" y="3398887"/>
            <a:ext cx="11751534" cy="3895092"/>
          </a:xfrm>
          <a:prstGeom prst="rect">
            <a:avLst/>
          </a:prstGeom>
          <a:ln w="12700">
            <a:miter lim="400000"/>
          </a:ln>
        </p:spPr>
      </p:pic>
      <p:sp>
        <p:nvSpPr>
          <p:cNvPr id="473" name="Shape 473"/>
          <p:cNvSpPr/>
          <p:nvPr/>
        </p:nvSpPr>
        <p:spPr>
          <a:xfrm>
            <a:off x="10347296" y="2692850"/>
            <a:ext cx="12488849" cy="4707164"/>
          </a:xfrm>
          <a:prstGeom prst="roundRect">
            <a:avLst>
              <a:gd name="adj" fmla="val 1809"/>
            </a:avLst>
          </a:prstGeom>
          <a:solidFill>
            <a:srgbClr val="FFFFFF">
              <a:alpha val="50195"/>
            </a:srgbClr>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4" name="Shape 474"/>
          <p:cNvSpPr/>
          <p:nvPr/>
        </p:nvSpPr>
        <p:spPr>
          <a:xfrm>
            <a:off x="10598133" y="2620261"/>
            <a:ext cx="12232330"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b="1" sz="4200">
                <a:solidFill>
                  <a:srgbClr val="F16F3B"/>
                </a:solidFill>
                <a:latin typeface="Arial"/>
                <a:ea typeface="Arial"/>
                <a:cs typeface="Arial"/>
                <a:sym typeface="Arial"/>
              </a:defRPr>
            </a:lvl1pPr>
          </a:lstStyle>
          <a:p>
            <a:pPr lvl="0">
              <a:defRPr b="0" sz="1800">
                <a:solidFill>
                  <a:srgbClr val="000000"/>
                </a:solidFill>
              </a:defRPr>
            </a:pPr>
            <a:r>
              <a:rPr b="1" sz="4200">
                <a:solidFill>
                  <a:srgbClr val="F16F3B"/>
                </a:solidFill>
              </a:rPr>
              <a:t>Modern Silos</a:t>
            </a:r>
          </a:p>
        </p:txBody>
      </p:sp>
      <p:sp>
        <p:nvSpPr>
          <p:cNvPr id="475" name="Shape 475"/>
          <p:cNvSpPr/>
          <p:nvPr/>
        </p:nvSpPr>
        <p:spPr>
          <a:xfrm>
            <a:off x="13951887" y="8492397"/>
            <a:ext cx="10432111" cy="31321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Captive apps and data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Closed source/proprietary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Vendor lock-in</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Talent and Expertise gap </a:t>
            </a:r>
          </a:p>
        </p:txBody>
      </p:sp>
      <p:pic>
        <p:nvPicPr>
          <p:cNvPr id="476" name="image12.png" descr="big arrow 3.png"/>
          <p:cNvPicPr/>
          <p:nvPr/>
        </p:nvPicPr>
        <p:blipFill>
          <a:blip r:embed="rId4">
            <a:alphaModFix amt="54000"/>
            <a:extLst/>
          </a:blip>
          <a:stretch>
            <a:fillRect/>
          </a:stretch>
        </p:blipFill>
        <p:spPr>
          <a:xfrm rot="20555189">
            <a:off x="7246036" y="7703928"/>
            <a:ext cx="7131626" cy="2162561"/>
          </a:xfrm>
          <a:prstGeom prst="rect">
            <a:avLst/>
          </a:prstGeom>
          <a:ln w="12700">
            <a:miter lim="400000"/>
          </a:ln>
        </p:spPr>
      </p:pic>
      <p:grpSp>
        <p:nvGrpSpPr>
          <p:cNvPr id="504" name="Group 504"/>
          <p:cNvGrpSpPr/>
          <p:nvPr/>
        </p:nvGrpSpPr>
        <p:grpSpPr>
          <a:xfrm>
            <a:off x="763341" y="8417781"/>
            <a:ext cx="7908864" cy="3371352"/>
            <a:chOff x="0" y="0"/>
            <a:chExt cx="7908862" cy="3371350"/>
          </a:xfrm>
        </p:grpSpPr>
        <p:grpSp>
          <p:nvGrpSpPr>
            <p:cNvPr id="495" name="Group 495"/>
            <p:cNvGrpSpPr/>
            <p:nvPr/>
          </p:nvGrpSpPr>
          <p:grpSpPr>
            <a:xfrm>
              <a:off x="0" y="0"/>
              <a:ext cx="7908864" cy="3371351"/>
              <a:chOff x="0" y="0"/>
              <a:chExt cx="7908862" cy="3371350"/>
            </a:xfrm>
          </p:grpSpPr>
          <p:grpSp>
            <p:nvGrpSpPr>
              <p:cNvPr id="484" name="Group 484"/>
              <p:cNvGrpSpPr/>
              <p:nvPr/>
            </p:nvGrpSpPr>
            <p:grpSpPr>
              <a:xfrm>
                <a:off x="0" y="0"/>
                <a:ext cx="7908864" cy="3371351"/>
                <a:chOff x="0" y="0"/>
                <a:chExt cx="7908863" cy="3371350"/>
              </a:xfrm>
            </p:grpSpPr>
            <p:sp>
              <p:nvSpPr>
                <p:cNvPr id="477" name="Shape 477"/>
                <p:cNvSpPr/>
                <p:nvPr/>
              </p:nvSpPr>
              <p:spPr>
                <a:xfrm>
                  <a:off x="4033595" y="0"/>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78" name="Shape 478"/>
                <p:cNvSpPr/>
                <p:nvPr/>
              </p:nvSpPr>
              <p:spPr>
                <a:xfrm>
                  <a:off x="0"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79" name="Shape 479"/>
                <p:cNvSpPr/>
                <p:nvPr/>
              </p:nvSpPr>
              <p:spPr>
                <a:xfrm>
                  <a:off x="0"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0" name="Shape 480"/>
                <p:cNvSpPr/>
                <p:nvPr/>
              </p:nvSpPr>
              <p:spPr>
                <a:xfrm>
                  <a:off x="2034296"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1" name="Shape 481"/>
                <p:cNvSpPr/>
                <p:nvPr/>
              </p:nvSpPr>
              <p:spPr>
                <a:xfrm>
                  <a:off x="2034296"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2" name="Shape 482"/>
                <p:cNvSpPr/>
                <p:nvPr/>
              </p:nvSpPr>
              <p:spPr>
                <a:xfrm>
                  <a:off x="6067177" y="1176454"/>
                  <a:ext cx="1841687"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3" name="Shape 483"/>
                <p:cNvSpPr/>
                <p:nvPr/>
              </p:nvSpPr>
              <p:spPr>
                <a:xfrm>
                  <a:off x="6067177" y="11952"/>
                  <a:ext cx="1841687"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grpSp>
          <p:grpSp>
            <p:nvGrpSpPr>
              <p:cNvPr id="487" name="Group 487"/>
              <p:cNvGrpSpPr/>
              <p:nvPr/>
            </p:nvGrpSpPr>
            <p:grpSpPr>
              <a:xfrm>
                <a:off x="4114782" y="156016"/>
                <a:ext cx="1632193" cy="823950"/>
                <a:chOff x="0" y="0"/>
                <a:chExt cx="1632192" cy="823949"/>
              </a:xfrm>
            </p:grpSpPr>
            <p:sp>
              <p:nvSpPr>
                <p:cNvPr id="485" name="Shape 485"/>
                <p:cNvSpPr/>
                <p:nvPr/>
              </p:nvSpPr>
              <p:spPr>
                <a:xfrm>
                  <a:off x="0" y="0"/>
                  <a:ext cx="1632193" cy="823950"/>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486" name="image13.png"/>
                <p:cNvPicPr/>
                <p:nvPr/>
              </p:nvPicPr>
              <p:blipFill>
                <a:blip r:embed="rId5">
                  <a:extLst/>
                </a:blip>
                <a:srcRect l="0" t="0" r="0" b="0"/>
                <a:stretch>
                  <a:fillRect/>
                </a:stretch>
              </p:blipFill>
              <p:spPr>
                <a:xfrm>
                  <a:off x="175025" y="150021"/>
                  <a:ext cx="1282142" cy="523892"/>
                </a:xfrm>
                <a:prstGeom prst="rect">
                  <a:avLst/>
                </a:prstGeom>
                <a:ln w="12700" cap="flat">
                  <a:noFill/>
                  <a:miter lim="400000"/>
                </a:ln>
                <a:effectLst/>
              </p:spPr>
            </p:pic>
          </p:grpSp>
          <p:pic>
            <p:nvPicPr>
              <p:cNvPr id="488" name="image14.png"/>
              <p:cNvPicPr/>
              <p:nvPr/>
            </p:nvPicPr>
            <p:blipFill>
              <a:blip r:embed="rId6">
                <a:extLst/>
              </a:blip>
              <a:stretch>
                <a:fillRect/>
              </a:stretch>
            </p:blipFill>
            <p:spPr>
              <a:xfrm>
                <a:off x="451482" y="51843"/>
                <a:ext cx="938725" cy="1060869"/>
              </a:xfrm>
              <a:prstGeom prst="rect">
                <a:avLst/>
              </a:prstGeom>
              <a:ln w="12700" cap="flat">
                <a:noFill/>
                <a:miter lim="400000"/>
              </a:ln>
              <a:effectLst/>
            </p:spPr>
          </p:pic>
          <p:pic>
            <p:nvPicPr>
              <p:cNvPr id="489" name="image15.jpg"/>
              <p:cNvPicPr/>
              <p:nvPr/>
            </p:nvPicPr>
            <p:blipFill>
              <a:blip r:embed="rId7">
                <a:extLst/>
              </a:blip>
              <a:stretch>
                <a:fillRect/>
              </a:stretch>
            </p:blipFill>
            <p:spPr>
              <a:xfrm>
                <a:off x="2196676" y="284231"/>
                <a:ext cx="1553390" cy="632458"/>
              </a:xfrm>
              <a:prstGeom prst="rect">
                <a:avLst/>
              </a:prstGeom>
              <a:ln w="12700" cap="flat">
                <a:noFill/>
                <a:miter lim="400000"/>
              </a:ln>
              <a:effectLst/>
            </p:spPr>
          </p:pic>
          <p:pic>
            <p:nvPicPr>
              <p:cNvPr id="490" name="image16.png" descr="C:\Users\Dan\Desktop\gear.png"/>
              <p:cNvPicPr/>
              <p:nvPr/>
            </p:nvPicPr>
            <p:blipFill>
              <a:blip r:embed="rId8">
                <a:extLst/>
              </a:blip>
              <a:stretch>
                <a:fillRect/>
              </a:stretch>
            </p:blipFill>
            <p:spPr>
              <a:xfrm>
                <a:off x="6711565" y="1428376"/>
                <a:ext cx="676275" cy="740257"/>
              </a:xfrm>
              <a:prstGeom prst="rect">
                <a:avLst/>
              </a:prstGeom>
              <a:ln w="12700" cap="flat">
                <a:noFill/>
                <a:miter lim="400000"/>
              </a:ln>
              <a:effectLst/>
            </p:spPr>
          </p:pic>
          <p:pic>
            <p:nvPicPr>
              <p:cNvPr id="491" name="image17.png"/>
              <p:cNvPicPr/>
              <p:nvPr/>
            </p:nvPicPr>
            <p:blipFill>
              <a:blip r:embed="rId9">
                <a:extLst/>
              </a:blip>
              <a:stretch>
                <a:fillRect/>
              </a:stretch>
            </p:blipFill>
            <p:spPr>
              <a:xfrm>
                <a:off x="6186995" y="503456"/>
                <a:ext cx="1604961" cy="217908"/>
              </a:xfrm>
              <a:prstGeom prst="rect">
                <a:avLst/>
              </a:prstGeom>
              <a:ln w="12700" cap="flat">
                <a:noFill/>
                <a:miter lim="400000"/>
              </a:ln>
              <a:effectLst/>
            </p:spPr>
          </p:pic>
          <p:pic>
            <p:nvPicPr>
              <p:cNvPr id="492" name="image16.png" descr="C:\Users\Dan\Desktop\gear.png"/>
              <p:cNvPicPr/>
              <p:nvPr/>
            </p:nvPicPr>
            <p:blipFill>
              <a:blip r:embed="rId8">
                <a:extLst/>
              </a:blip>
              <a:stretch>
                <a:fillRect/>
              </a:stretch>
            </p:blipFill>
            <p:spPr>
              <a:xfrm>
                <a:off x="2620270" y="1382762"/>
                <a:ext cx="676275" cy="740257"/>
              </a:xfrm>
              <a:prstGeom prst="rect">
                <a:avLst/>
              </a:prstGeom>
              <a:ln w="12700" cap="flat">
                <a:noFill/>
                <a:miter lim="400000"/>
              </a:ln>
              <a:effectLst/>
            </p:spPr>
          </p:pic>
          <p:pic>
            <p:nvPicPr>
              <p:cNvPr id="493" name="image16.png" descr="C:\Users\Dan\Desktop\gear.png"/>
              <p:cNvPicPr/>
              <p:nvPr/>
            </p:nvPicPr>
            <p:blipFill>
              <a:blip r:embed="rId8">
                <a:extLst/>
              </a:blip>
              <a:stretch>
                <a:fillRect/>
              </a:stretch>
            </p:blipFill>
            <p:spPr>
              <a:xfrm>
                <a:off x="4595672" y="1382762"/>
                <a:ext cx="676276" cy="740257"/>
              </a:xfrm>
              <a:prstGeom prst="rect">
                <a:avLst/>
              </a:prstGeom>
              <a:ln w="12700" cap="flat">
                <a:noFill/>
                <a:miter lim="400000"/>
              </a:ln>
              <a:effectLst/>
            </p:spPr>
          </p:pic>
          <p:pic>
            <p:nvPicPr>
              <p:cNvPr id="494" name="image16.png" descr="C:\Users\Dan\Desktop\gear.png"/>
              <p:cNvPicPr/>
              <p:nvPr/>
            </p:nvPicPr>
            <p:blipFill>
              <a:blip r:embed="rId8">
                <a:extLst/>
              </a:blip>
              <a:stretch>
                <a:fillRect/>
              </a:stretch>
            </p:blipFill>
            <p:spPr>
              <a:xfrm>
                <a:off x="543758" y="1382762"/>
                <a:ext cx="676275" cy="740257"/>
              </a:xfrm>
              <a:prstGeom prst="rect">
                <a:avLst/>
              </a:prstGeom>
              <a:ln w="12700" cap="flat">
                <a:noFill/>
                <a:miter lim="400000"/>
              </a:ln>
              <a:effectLst/>
            </p:spPr>
          </p:pic>
        </p:grpSp>
        <p:pic>
          <p:nvPicPr>
            <p:cNvPr id="496" name="image16.png" descr="C:\Users\Dan\Desktop\gear.png"/>
            <p:cNvPicPr/>
            <p:nvPr/>
          </p:nvPicPr>
          <p:blipFill>
            <a:blip r:embed="rId8">
              <a:extLst/>
            </a:blip>
            <a:stretch>
              <a:fillRect/>
            </a:stretch>
          </p:blipFill>
          <p:spPr>
            <a:xfrm>
              <a:off x="6672709" y="1877181"/>
              <a:ext cx="676276" cy="740257"/>
            </a:xfrm>
            <a:prstGeom prst="rect">
              <a:avLst/>
            </a:prstGeom>
            <a:ln w="12700" cap="flat">
              <a:noFill/>
              <a:miter lim="400000"/>
            </a:ln>
            <a:effectLst/>
          </p:spPr>
        </p:pic>
        <p:pic>
          <p:nvPicPr>
            <p:cNvPr id="497" name="image16.png" descr="C:\Users\Dan\Desktop\gear.png"/>
            <p:cNvPicPr/>
            <p:nvPr/>
          </p:nvPicPr>
          <p:blipFill>
            <a:blip r:embed="rId8">
              <a:extLst/>
            </a:blip>
            <a:stretch>
              <a:fillRect/>
            </a:stretch>
          </p:blipFill>
          <p:spPr>
            <a:xfrm>
              <a:off x="2581413" y="1831568"/>
              <a:ext cx="676276" cy="740257"/>
            </a:xfrm>
            <a:prstGeom prst="rect">
              <a:avLst/>
            </a:prstGeom>
            <a:ln w="12700" cap="flat">
              <a:noFill/>
              <a:miter lim="400000"/>
            </a:ln>
            <a:effectLst/>
          </p:spPr>
        </p:pic>
        <p:pic>
          <p:nvPicPr>
            <p:cNvPr id="498" name="image16.png" descr="C:\Users\Dan\Desktop\gear.png"/>
            <p:cNvPicPr/>
            <p:nvPr/>
          </p:nvPicPr>
          <p:blipFill>
            <a:blip r:embed="rId8">
              <a:extLst/>
            </a:blip>
            <a:stretch>
              <a:fillRect/>
            </a:stretch>
          </p:blipFill>
          <p:spPr>
            <a:xfrm>
              <a:off x="4556816" y="1831568"/>
              <a:ext cx="676275" cy="740257"/>
            </a:xfrm>
            <a:prstGeom prst="rect">
              <a:avLst/>
            </a:prstGeom>
            <a:ln w="12700" cap="flat">
              <a:noFill/>
              <a:miter lim="400000"/>
            </a:ln>
            <a:effectLst/>
          </p:spPr>
        </p:pic>
        <p:pic>
          <p:nvPicPr>
            <p:cNvPr id="499" name="image16.png" descr="C:\Users\Dan\Desktop\gear.png"/>
            <p:cNvPicPr/>
            <p:nvPr/>
          </p:nvPicPr>
          <p:blipFill>
            <a:blip r:embed="rId8">
              <a:extLst/>
            </a:blip>
            <a:stretch>
              <a:fillRect/>
            </a:stretch>
          </p:blipFill>
          <p:spPr>
            <a:xfrm>
              <a:off x="504901" y="1831568"/>
              <a:ext cx="676276" cy="740257"/>
            </a:xfrm>
            <a:prstGeom prst="rect">
              <a:avLst/>
            </a:prstGeom>
            <a:ln w="12700" cap="flat">
              <a:noFill/>
              <a:miter lim="400000"/>
            </a:ln>
            <a:effectLst/>
          </p:spPr>
        </p:pic>
        <p:pic>
          <p:nvPicPr>
            <p:cNvPr id="500" name="image16.png" descr="C:\Users\Dan\Desktop\gear.png"/>
            <p:cNvPicPr/>
            <p:nvPr/>
          </p:nvPicPr>
          <p:blipFill>
            <a:blip r:embed="rId8">
              <a:extLst/>
            </a:blip>
            <a:stretch>
              <a:fillRect/>
            </a:stretch>
          </p:blipFill>
          <p:spPr>
            <a:xfrm>
              <a:off x="6651507" y="2449653"/>
              <a:ext cx="676275" cy="740257"/>
            </a:xfrm>
            <a:prstGeom prst="rect">
              <a:avLst/>
            </a:prstGeom>
            <a:ln w="12700" cap="flat">
              <a:noFill/>
              <a:miter lim="400000"/>
            </a:ln>
            <a:effectLst/>
          </p:spPr>
        </p:pic>
        <p:pic>
          <p:nvPicPr>
            <p:cNvPr id="501" name="image16.png" descr="C:\Users\Dan\Desktop\gear.png"/>
            <p:cNvPicPr/>
            <p:nvPr/>
          </p:nvPicPr>
          <p:blipFill>
            <a:blip r:embed="rId8">
              <a:extLst/>
            </a:blip>
            <a:stretch>
              <a:fillRect/>
            </a:stretch>
          </p:blipFill>
          <p:spPr>
            <a:xfrm>
              <a:off x="2560210" y="2404040"/>
              <a:ext cx="676276" cy="740257"/>
            </a:xfrm>
            <a:prstGeom prst="rect">
              <a:avLst/>
            </a:prstGeom>
            <a:ln w="12700" cap="flat">
              <a:noFill/>
              <a:miter lim="400000"/>
            </a:ln>
            <a:effectLst/>
          </p:spPr>
        </p:pic>
        <p:pic>
          <p:nvPicPr>
            <p:cNvPr id="502" name="image16.png" descr="C:\Users\Dan\Desktop\gear.png"/>
            <p:cNvPicPr/>
            <p:nvPr/>
          </p:nvPicPr>
          <p:blipFill>
            <a:blip r:embed="rId8">
              <a:extLst/>
            </a:blip>
            <a:stretch>
              <a:fillRect/>
            </a:stretch>
          </p:blipFill>
          <p:spPr>
            <a:xfrm>
              <a:off x="4535613" y="2404040"/>
              <a:ext cx="676276" cy="740257"/>
            </a:xfrm>
            <a:prstGeom prst="rect">
              <a:avLst/>
            </a:prstGeom>
            <a:ln w="12700" cap="flat">
              <a:noFill/>
              <a:miter lim="400000"/>
            </a:ln>
            <a:effectLst/>
          </p:spPr>
        </p:pic>
        <p:pic>
          <p:nvPicPr>
            <p:cNvPr id="503" name="image16.png" descr="C:\Users\Dan\Desktop\gear.png"/>
            <p:cNvPicPr/>
            <p:nvPr/>
          </p:nvPicPr>
          <p:blipFill>
            <a:blip r:embed="rId8">
              <a:extLst/>
            </a:blip>
            <a:stretch>
              <a:fillRect/>
            </a:stretch>
          </p:blipFill>
          <p:spPr>
            <a:xfrm>
              <a:off x="483698" y="2404040"/>
              <a:ext cx="676276" cy="740257"/>
            </a:xfrm>
            <a:prstGeom prst="rect">
              <a:avLst/>
            </a:prstGeom>
            <a:ln w="12700" cap="flat">
              <a:noFill/>
              <a:miter lim="400000"/>
            </a:ln>
            <a:effectLst/>
          </p:spPr>
        </p:pic>
      </p:grpSp>
      <p:pic>
        <p:nvPicPr>
          <p:cNvPr id="505" name="image18.png"/>
          <p:cNvPicPr/>
          <p:nvPr/>
        </p:nvPicPr>
        <p:blipFill>
          <a:blip r:embed="rId10">
            <a:extLst/>
          </a:blip>
          <a:stretch>
            <a:fillRect/>
          </a:stretch>
        </p:blipFill>
        <p:spPr>
          <a:xfrm>
            <a:off x="18452679" y="5603357"/>
            <a:ext cx="2733850" cy="687361"/>
          </a:xfrm>
          <a:prstGeom prst="rect">
            <a:avLst/>
          </a:prstGeom>
          <a:ln w="12700">
            <a:miter lim="400000"/>
          </a:ln>
        </p:spPr>
      </p:pic>
      <p:pic>
        <p:nvPicPr>
          <p:cNvPr id="506" name="image19.png" descr="ICON_Cloud_Q308"/>
          <p:cNvPicPr/>
          <p:nvPr/>
        </p:nvPicPr>
        <p:blipFill>
          <a:blip r:embed="rId11">
            <a:extLst/>
          </a:blip>
          <a:stretch>
            <a:fillRect/>
          </a:stretch>
        </p:blipFill>
        <p:spPr>
          <a:xfrm>
            <a:off x="16343920" y="3972591"/>
            <a:ext cx="2425329" cy="1037521"/>
          </a:xfrm>
          <a:prstGeom prst="rect">
            <a:avLst/>
          </a:prstGeom>
          <a:ln w="12700">
            <a:miter lim="400000"/>
          </a:ln>
          <a:effectLst>
            <a:outerShdw sx="100000" sy="100000" kx="0" ky="0" algn="b" rotWithShape="0" blurRad="127000" dist="101600" dir="5400000">
              <a:srgbClr val="000000">
                <a:alpha val="40000"/>
              </a:srgbClr>
            </a:outerShdw>
          </a:effectLst>
        </p:spPr>
      </p:pic>
      <p:pic>
        <p:nvPicPr>
          <p:cNvPr id="507" name="image20.png"/>
          <p:cNvPicPr/>
          <p:nvPr/>
        </p:nvPicPr>
        <p:blipFill>
          <a:blip r:embed="rId12">
            <a:extLst/>
          </a:blip>
          <a:stretch>
            <a:fillRect/>
          </a:stretch>
        </p:blipFill>
        <p:spPr>
          <a:xfrm>
            <a:off x="12611165" y="4712320"/>
            <a:ext cx="3373540" cy="741323"/>
          </a:xfrm>
          <a:prstGeom prst="rect">
            <a:avLst/>
          </a:prstGeom>
          <a:ln w="12700">
            <a:miter lim="400000"/>
          </a:ln>
        </p:spPr>
      </p:pic>
      <p:pic>
        <p:nvPicPr>
          <p:cNvPr id="508" name="image21.png"/>
          <p:cNvPicPr/>
          <p:nvPr/>
        </p:nvPicPr>
        <p:blipFill>
          <a:blip r:embed="rId13">
            <a:extLst/>
          </a:blip>
          <a:stretch>
            <a:fillRect/>
          </a:stretch>
        </p:blipFill>
        <p:spPr>
          <a:xfrm>
            <a:off x="16130365" y="4319973"/>
            <a:ext cx="3260615" cy="569817"/>
          </a:xfrm>
          <a:prstGeom prst="rect">
            <a:avLst/>
          </a:prstGeom>
          <a:ln w="12700">
            <a:miter lim="400000"/>
          </a:ln>
        </p:spPr>
      </p:pic>
      <p:pic>
        <p:nvPicPr>
          <p:cNvPr id="509" name="image22.png"/>
          <p:cNvPicPr/>
          <p:nvPr/>
        </p:nvPicPr>
        <p:blipFill>
          <a:blip r:embed="rId14">
            <a:extLst/>
          </a:blip>
          <a:stretch>
            <a:fillRect/>
          </a:stretch>
        </p:blipFill>
        <p:spPr>
          <a:xfrm>
            <a:off x="12934034" y="5629816"/>
            <a:ext cx="4924636" cy="617187"/>
          </a:xfrm>
          <a:prstGeom prst="rect">
            <a:avLst/>
          </a:prstGeom>
          <a:ln w="12700">
            <a:miter lim="400000"/>
          </a:ln>
        </p:spPr>
      </p:pic>
      <p:sp>
        <p:nvSpPr>
          <p:cNvPr id="510" name="Shape 510"/>
          <p:cNvSpPr/>
          <p:nvPr/>
        </p:nvSpPr>
        <p:spPr>
          <a:xfrm>
            <a:off x="10363927" y="467912"/>
            <a:ext cx="1364069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Great Software Remains Constrained by Silos</a:t>
            </a:r>
          </a:p>
        </p:txBody>
      </p:sp>
      <p:sp>
        <p:nvSpPr>
          <p:cNvPr id="511" name="Shape 511"/>
          <p:cNvSpPr/>
          <p:nvPr/>
        </p:nvSpPr>
        <p:spPr>
          <a:xfrm>
            <a:off x="17727500" y="1216624"/>
            <a:ext cx="621098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Modern Silos Hold Apps &amp; Data Captive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74"/>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4" grpId="1"/>
      <p:bldP build="whole" bldLvl="1" animBg="1" rev="0" advAuto="0" spid="475"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23.png"/>
          <p:cNvPicPr/>
          <p:nvPr/>
        </p:nvPicPr>
        <p:blipFill>
          <a:blip r:embed="rId2">
            <a:extLst/>
          </a:blip>
          <a:stretch>
            <a:fillRect/>
          </a:stretch>
        </p:blipFill>
        <p:spPr>
          <a:xfrm>
            <a:off x="1468714" y="3908767"/>
            <a:ext cx="4572001" cy="1727201"/>
          </a:xfrm>
          <a:prstGeom prst="rect">
            <a:avLst/>
          </a:prstGeom>
          <a:ln w="12700">
            <a:miter lim="400000"/>
          </a:ln>
        </p:spPr>
      </p:pic>
      <p:grpSp>
        <p:nvGrpSpPr>
          <p:cNvPr id="526" name="Group 526"/>
          <p:cNvGrpSpPr/>
          <p:nvPr/>
        </p:nvGrpSpPr>
        <p:grpSpPr>
          <a:xfrm>
            <a:off x="7223319" y="3329898"/>
            <a:ext cx="15658431" cy="8213124"/>
            <a:chOff x="0" y="0"/>
            <a:chExt cx="15658429" cy="8213122"/>
          </a:xfrm>
        </p:grpSpPr>
        <p:sp>
          <p:nvSpPr>
            <p:cNvPr id="516" name="Shape 516"/>
            <p:cNvSpPr/>
            <p:nvPr/>
          </p:nvSpPr>
          <p:spPr>
            <a:xfrm>
              <a:off x="1768450" y="0"/>
              <a:ext cx="13879925"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808080"/>
                  </a:solidFill>
                  <a:latin typeface="Arial"/>
                  <a:ea typeface="Arial"/>
                  <a:cs typeface="Arial"/>
                  <a:sym typeface="Arial"/>
                </a:rPr>
                <a:t>Speed</a:t>
              </a:r>
              <a:r>
                <a:rPr sz="4200">
                  <a:solidFill>
                    <a:srgbClr val="00685D"/>
                  </a:solidFill>
                  <a:latin typeface="Arial"/>
                  <a:ea typeface="Arial"/>
                  <a:cs typeface="Arial"/>
                  <a:sym typeface="Arial"/>
                </a:rPr>
                <a:t>: True self service model allows access to resources in minutes</a:t>
              </a:r>
            </a:p>
          </p:txBody>
        </p:sp>
        <p:sp>
          <p:nvSpPr>
            <p:cNvPr id="517" name="Shape 517"/>
            <p:cNvSpPr/>
            <p:nvPr/>
          </p:nvSpPr>
          <p:spPr>
            <a:xfrm>
              <a:off x="1758394" y="1804007"/>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Cost Effective</a:t>
              </a:r>
              <a:r>
                <a:rPr sz="4200">
                  <a:solidFill>
                    <a:srgbClr val="00685D"/>
                  </a:solidFill>
                  <a:latin typeface="Arial"/>
                  <a:ea typeface="Arial"/>
                  <a:cs typeface="Arial"/>
                  <a:sym typeface="Arial"/>
                </a:rPr>
                <a:t>: Clear costing model with no </a:t>
              </a:r>
              <a:endParaRPr sz="4200">
                <a:solidFill>
                  <a:srgbClr val="00685D"/>
                </a:solidFill>
                <a:latin typeface="Arial"/>
                <a:ea typeface="Arial"/>
                <a:cs typeface="Arial"/>
                <a:sym typeface="Arial"/>
              </a:endParaRPr>
            </a:p>
            <a:p>
              <a:pPr lvl="0" algn="l" defTabSz="914400">
                <a:defRPr sz="1800"/>
              </a:pPr>
              <a:r>
                <a:rPr sz="4200">
                  <a:solidFill>
                    <a:srgbClr val="00685D"/>
                  </a:solidFill>
                  <a:latin typeface="Arial"/>
                  <a:ea typeface="Arial"/>
                  <a:cs typeface="Arial"/>
                  <a:sym typeface="Arial"/>
                </a:rPr>
                <a:t>upfront investment required</a:t>
              </a:r>
            </a:p>
          </p:txBody>
        </p:sp>
        <p:sp>
          <p:nvSpPr>
            <p:cNvPr id="518" name="Shape 518"/>
            <p:cNvSpPr/>
            <p:nvPr/>
          </p:nvSpPr>
          <p:spPr>
            <a:xfrm>
              <a:off x="1758394" y="488495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Simple</a:t>
              </a:r>
              <a:r>
                <a:rPr sz="4200">
                  <a:solidFill>
                    <a:srgbClr val="00685D"/>
                  </a:solidFill>
                  <a:latin typeface="Arial"/>
                  <a:ea typeface="Arial"/>
                  <a:cs typeface="Arial"/>
                  <a:sym typeface="Arial"/>
                </a:rPr>
                <a:t>: Intuitive interfaces provide easy access to services</a:t>
              </a:r>
            </a:p>
          </p:txBody>
        </p:sp>
        <p:sp>
          <p:nvSpPr>
            <p:cNvPr id="519" name="Shape 519"/>
            <p:cNvSpPr/>
            <p:nvPr/>
          </p:nvSpPr>
          <p:spPr>
            <a:xfrm>
              <a:off x="1758394" y="3663818"/>
              <a:ext cx="13900036"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Open</a:t>
              </a:r>
              <a:r>
                <a:rPr sz="4200">
                  <a:solidFill>
                    <a:srgbClr val="00685D"/>
                  </a:solidFill>
                  <a:latin typeface="Arial"/>
                  <a:ea typeface="Arial"/>
                  <a:cs typeface="Arial"/>
                  <a:sym typeface="Arial"/>
                </a:rPr>
                <a:t>: Just bring your credit card</a:t>
              </a:r>
            </a:p>
          </p:txBody>
        </p:sp>
        <p:sp>
          <p:nvSpPr>
            <p:cNvPr id="520" name="Shape 520"/>
            <p:cNvSpPr/>
            <p:nvPr/>
          </p:nvSpPr>
          <p:spPr>
            <a:xfrm>
              <a:off x="1758394" y="6767532"/>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Global</a:t>
              </a:r>
              <a:r>
                <a:rPr sz="4200">
                  <a:solidFill>
                    <a:srgbClr val="00685D"/>
                  </a:solidFill>
                  <a:latin typeface="Arial"/>
                  <a:ea typeface="Arial"/>
                  <a:cs typeface="Arial"/>
                  <a:sym typeface="Arial"/>
                </a:rPr>
                <a:t>: Geographically dispersed data centers provide global reach &amp; the promise of  unlimited capacity</a:t>
              </a:r>
            </a:p>
          </p:txBody>
        </p:sp>
        <p:pic>
          <p:nvPicPr>
            <p:cNvPr id="521" name="image24.png" descr="credit40.png"/>
            <p:cNvPicPr/>
            <p:nvPr/>
          </p:nvPicPr>
          <p:blipFill>
            <a:blip r:embed="rId3">
              <a:extLst/>
            </a:blip>
            <a:stretch>
              <a:fillRect/>
            </a:stretch>
          </p:blipFill>
          <p:spPr>
            <a:xfrm>
              <a:off x="194456" y="3663818"/>
              <a:ext cx="1387179" cy="937430"/>
            </a:xfrm>
            <a:prstGeom prst="rect">
              <a:avLst/>
            </a:prstGeom>
            <a:ln w="12700" cap="flat">
              <a:noFill/>
              <a:miter lim="400000"/>
            </a:ln>
            <a:effectLst/>
          </p:spPr>
        </p:pic>
        <p:pic>
          <p:nvPicPr>
            <p:cNvPr id="522" name="image25.png" descr="usd.png"/>
            <p:cNvPicPr/>
            <p:nvPr/>
          </p:nvPicPr>
          <p:blipFill>
            <a:blip r:embed="rId4">
              <a:extLst/>
            </a:blip>
            <a:stretch>
              <a:fillRect/>
            </a:stretch>
          </p:blipFill>
          <p:spPr>
            <a:xfrm>
              <a:off x="194456" y="2057029"/>
              <a:ext cx="1387179" cy="937430"/>
            </a:xfrm>
            <a:prstGeom prst="rect">
              <a:avLst/>
            </a:prstGeom>
            <a:ln w="12700" cap="flat">
              <a:noFill/>
              <a:miter lim="400000"/>
            </a:ln>
            <a:effectLst/>
          </p:spPr>
        </p:pic>
        <p:pic>
          <p:nvPicPr>
            <p:cNvPr id="523" name="image26.png" descr="computer74.png"/>
            <p:cNvPicPr/>
            <p:nvPr/>
          </p:nvPicPr>
          <p:blipFill>
            <a:blip r:embed="rId5">
              <a:extLst/>
            </a:blip>
            <a:stretch>
              <a:fillRect/>
            </a:stretch>
          </p:blipFill>
          <p:spPr>
            <a:xfrm>
              <a:off x="0" y="5079141"/>
              <a:ext cx="1758395" cy="1188291"/>
            </a:xfrm>
            <a:prstGeom prst="rect">
              <a:avLst/>
            </a:prstGeom>
            <a:ln w="12700" cap="flat">
              <a:noFill/>
              <a:miter lim="400000"/>
            </a:ln>
            <a:effectLst/>
          </p:spPr>
        </p:pic>
        <p:pic>
          <p:nvPicPr>
            <p:cNvPr id="524" name="image27.png" descr="dashboard2.png"/>
            <p:cNvPicPr/>
            <p:nvPr/>
          </p:nvPicPr>
          <p:blipFill>
            <a:blip r:embed="rId6">
              <a:extLst/>
            </a:blip>
            <a:stretch>
              <a:fillRect/>
            </a:stretch>
          </p:blipFill>
          <p:spPr>
            <a:xfrm>
              <a:off x="155952" y="358282"/>
              <a:ext cx="1465331" cy="990244"/>
            </a:xfrm>
            <a:prstGeom prst="rect">
              <a:avLst/>
            </a:prstGeom>
            <a:ln w="12700" cap="flat">
              <a:noFill/>
              <a:miter lim="400000"/>
            </a:ln>
            <a:effectLst/>
          </p:spPr>
        </p:pic>
        <p:pic>
          <p:nvPicPr>
            <p:cNvPr id="525" name="image28.png" descr="earth17.png"/>
            <p:cNvPicPr/>
            <p:nvPr/>
          </p:nvPicPr>
          <p:blipFill>
            <a:blip r:embed="rId7">
              <a:extLst/>
            </a:blip>
            <a:stretch>
              <a:fillRect/>
            </a:stretch>
          </p:blipFill>
          <p:spPr>
            <a:xfrm>
              <a:off x="155952" y="7046578"/>
              <a:ext cx="1465331" cy="990244"/>
            </a:xfrm>
            <a:prstGeom prst="rect">
              <a:avLst/>
            </a:prstGeom>
            <a:ln w="12700" cap="flat">
              <a:noFill/>
              <a:miter lim="400000"/>
            </a:ln>
            <a:effectLst/>
          </p:spPr>
        </p:pic>
      </p:grpSp>
      <p:sp>
        <p:nvSpPr>
          <p:cNvPr id="527" name="Shape 527"/>
          <p:cNvSpPr/>
          <p:nvPr/>
        </p:nvSpPr>
        <p:spPr>
          <a:xfrm>
            <a:off x="15639367" y="515397"/>
            <a:ext cx="817080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Interesting?</a:t>
            </a:r>
          </a:p>
        </p:txBody>
      </p:sp>
      <p:sp>
        <p:nvSpPr>
          <p:cNvPr id="528" name="Shape 528"/>
          <p:cNvSpPr/>
          <p:nvPr/>
        </p:nvSpPr>
        <p:spPr>
          <a:xfrm>
            <a:off x="19564318" y="1240367"/>
            <a:ext cx="419935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On-demand Revolution</a:t>
            </a:r>
          </a:p>
        </p:txBody>
      </p:sp>
    </p:spTree>
  </p:cSld>
  <p:clrMapOvr>
    <a:masterClrMapping/>
  </p:clrMapOvr>
  <p:transition spd="med"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0" name="image23.png"/>
          <p:cNvPicPr/>
          <p:nvPr/>
        </p:nvPicPr>
        <p:blipFill>
          <a:blip r:embed="rId2">
            <a:extLst/>
          </a:blip>
          <a:stretch>
            <a:fillRect/>
          </a:stretch>
        </p:blipFill>
        <p:spPr>
          <a:xfrm>
            <a:off x="1468714" y="4010367"/>
            <a:ext cx="4572001" cy="1727201"/>
          </a:xfrm>
          <a:prstGeom prst="rect">
            <a:avLst/>
          </a:prstGeom>
          <a:ln w="12700">
            <a:miter lim="400000"/>
          </a:ln>
        </p:spPr>
      </p:pic>
      <p:grpSp>
        <p:nvGrpSpPr>
          <p:cNvPr id="535" name="Group 535"/>
          <p:cNvGrpSpPr/>
          <p:nvPr/>
        </p:nvGrpSpPr>
        <p:grpSpPr>
          <a:xfrm>
            <a:off x="8981713" y="3431498"/>
            <a:ext cx="13900036" cy="7640692"/>
            <a:chOff x="0" y="0"/>
            <a:chExt cx="13900035" cy="7640691"/>
          </a:xfrm>
        </p:grpSpPr>
        <p:sp>
          <p:nvSpPr>
            <p:cNvPr id="531" name="Shape 531"/>
            <p:cNvSpPr/>
            <p:nvPr/>
          </p:nvSpPr>
          <p:spPr>
            <a:xfrm>
              <a:off x="10056" y="0"/>
              <a:ext cx="13879924"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Divergence</a:t>
              </a:r>
              <a:r>
                <a:rPr sz="4200">
                  <a:solidFill>
                    <a:srgbClr val="00685D"/>
                  </a:solidFill>
                  <a:latin typeface="Arial"/>
                  <a:ea typeface="Arial"/>
                  <a:cs typeface="Arial"/>
                  <a:sym typeface="Arial"/>
                </a:rPr>
                <a:t>: A la carte options lead to differing versions of operating systems, tools &amp; runtimes</a:t>
              </a:r>
            </a:p>
          </p:txBody>
        </p:sp>
        <p:sp>
          <p:nvSpPr>
            <p:cNvPr id="532" name="Shape 532"/>
            <p:cNvSpPr/>
            <p:nvPr/>
          </p:nvSpPr>
          <p:spPr>
            <a:xfrm>
              <a:off x="0" y="1804008"/>
              <a:ext cx="13889981"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Sprawl</a:t>
              </a:r>
              <a:r>
                <a:rPr sz="4200">
                  <a:solidFill>
                    <a:srgbClr val="00685D"/>
                  </a:solidFill>
                  <a:latin typeface="Arial"/>
                  <a:ea typeface="Arial"/>
                  <a:cs typeface="Arial"/>
                  <a:sym typeface="Arial"/>
                </a:rPr>
                <a:t>: Out of control costs due to 100’s or 1000’s of accounts &amp; lack of clean</a:t>
              </a:r>
            </a:p>
          </p:txBody>
        </p:sp>
        <p:sp>
          <p:nvSpPr>
            <p:cNvPr id="533" name="Shape 533"/>
            <p:cNvSpPr/>
            <p:nvPr/>
          </p:nvSpPr>
          <p:spPr>
            <a:xfrm>
              <a:off x="0" y="3663819"/>
              <a:ext cx="13900036"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Lack of Security, Visibility &amp; Governance</a:t>
              </a:r>
              <a:r>
                <a:rPr sz="4200">
                  <a:solidFill>
                    <a:srgbClr val="00685D"/>
                  </a:solidFill>
                  <a:latin typeface="Arial"/>
                  <a:ea typeface="Arial"/>
                  <a:cs typeface="Arial"/>
                  <a:sym typeface="Arial"/>
                </a:rPr>
                <a:t>: Organizations are exposed to high risk due to lack of control</a:t>
              </a:r>
            </a:p>
          </p:txBody>
        </p:sp>
        <p:sp>
          <p:nvSpPr>
            <p:cNvPr id="534" name="Shape 534"/>
            <p:cNvSpPr/>
            <p:nvPr/>
          </p:nvSpPr>
          <p:spPr>
            <a:xfrm>
              <a:off x="0" y="619510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D2470F"/>
                  </a:solidFill>
                  <a:latin typeface="Arial"/>
                  <a:ea typeface="Arial"/>
                  <a:cs typeface="Arial"/>
                  <a:sym typeface="Arial"/>
                </a:rPr>
                <a:t>Vendor Lock In</a:t>
              </a:r>
              <a:r>
                <a:rPr sz="4200">
                  <a:solidFill>
                    <a:srgbClr val="00685D"/>
                  </a:solidFill>
                  <a:latin typeface="Arial"/>
                  <a:ea typeface="Arial"/>
                  <a:cs typeface="Arial"/>
                  <a:sym typeface="Arial"/>
                </a:rPr>
                <a:t>: Use of proprietary services and technologies are not portable to other cloud platforms</a:t>
              </a:r>
            </a:p>
          </p:txBody>
        </p:sp>
      </p:grpSp>
      <p:pic>
        <p:nvPicPr>
          <p:cNvPr id="536" name="image29.png" descr="couple35.png"/>
          <p:cNvPicPr/>
          <p:nvPr/>
        </p:nvPicPr>
        <p:blipFill>
          <a:blip r:embed="rId3">
            <a:extLst/>
          </a:blip>
          <a:stretch>
            <a:fillRect/>
          </a:stretch>
        </p:blipFill>
        <p:spPr>
          <a:xfrm>
            <a:off x="7518400" y="3796511"/>
            <a:ext cx="1172265" cy="792196"/>
          </a:xfrm>
          <a:prstGeom prst="rect">
            <a:avLst/>
          </a:prstGeom>
          <a:ln w="12700">
            <a:miter lim="400000"/>
          </a:ln>
        </p:spPr>
      </p:pic>
      <p:pic>
        <p:nvPicPr>
          <p:cNvPr id="537" name="image25.png" descr="usd.png"/>
          <p:cNvPicPr/>
          <p:nvPr/>
        </p:nvPicPr>
        <p:blipFill>
          <a:blip r:embed="rId4">
            <a:extLst/>
          </a:blip>
          <a:stretch>
            <a:fillRect/>
          </a:stretch>
        </p:blipFill>
        <p:spPr>
          <a:xfrm>
            <a:off x="7417775" y="5488528"/>
            <a:ext cx="1387180" cy="937430"/>
          </a:xfrm>
          <a:prstGeom prst="rect">
            <a:avLst/>
          </a:prstGeom>
          <a:ln w="12700">
            <a:miter lim="400000"/>
          </a:ln>
        </p:spPr>
      </p:pic>
      <p:pic>
        <p:nvPicPr>
          <p:cNvPr id="538" name="image30.png" descr="lock24.png"/>
          <p:cNvPicPr/>
          <p:nvPr/>
        </p:nvPicPr>
        <p:blipFill>
          <a:blip r:embed="rId5">
            <a:extLst/>
          </a:blip>
          <a:stretch>
            <a:fillRect/>
          </a:stretch>
        </p:blipFill>
        <p:spPr>
          <a:xfrm>
            <a:off x="7206826" y="9829800"/>
            <a:ext cx="1733975" cy="1171787"/>
          </a:xfrm>
          <a:prstGeom prst="rect">
            <a:avLst/>
          </a:prstGeom>
          <a:ln w="12700">
            <a:miter lim="400000"/>
          </a:ln>
        </p:spPr>
      </p:pic>
      <p:pic>
        <p:nvPicPr>
          <p:cNvPr id="539" name="image31.png" descr="eye51.png"/>
          <p:cNvPicPr/>
          <p:nvPr/>
        </p:nvPicPr>
        <p:blipFill>
          <a:blip r:embed="rId6">
            <a:extLst/>
          </a:blip>
          <a:stretch>
            <a:fillRect/>
          </a:stretch>
        </p:blipFill>
        <p:spPr>
          <a:xfrm>
            <a:off x="7315200" y="7391400"/>
            <a:ext cx="1465331" cy="990243"/>
          </a:xfrm>
          <a:prstGeom prst="rect">
            <a:avLst/>
          </a:prstGeom>
          <a:ln w="12700">
            <a:miter lim="400000"/>
          </a:ln>
        </p:spPr>
      </p:pic>
      <p:sp>
        <p:nvSpPr>
          <p:cNvPr id="540" name="Shape 540"/>
          <p:cNvSpPr/>
          <p:nvPr/>
        </p:nvSpPr>
        <p:spPr>
          <a:xfrm>
            <a:off x="15166613" y="482989"/>
            <a:ext cx="859396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Challenging?</a:t>
            </a:r>
          </a:p>
        </p:txBody>
      </p:sp>
      <p:sp>
        <p:nvSpPr>
          <p:cNvPr id="541" name="Shape 541"/>
          <p:cNvSpPr/>
          <p:nvPr/>
        </p:nvSpPr>
        <p:spPr>
          <a:xfrm>
            <a:off x="17698804" y="1240367"/>
            <a:ext cx="598346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Created by The On-demand Revolution</a:t>
            </a:r>
          </a:p>
        </p:txBody>
      </p:sp>
    </p:spTree>
  </p:cSld>
  <p:clrMapOvr>
    <a:masterClrMapping/>
  </p:clrMapOvr>
  <p:transition spd="med"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title"/>
          </p:nvPr>
        </p:nvSpPr>
        <p:spPr>
          <a:prstGeom prst="rect">
            <a:avLst/>
          </a:prstGeom>
        </p:spPr>
        <p:txBody>
          <a:bodyPr/>
          <a:lstStyle/>
          <a:p>
            <a:pPr lvl="0">
              <a:defRPr sz="1800"/>
            </a:pPr>
            <a:r>
              <a:rPr b="1" sz="8000">
                <a:solidFill>
                  <a:srgbClr val="0F7A70"/>
                </a:solidFill>
                <a:latin typeface="Helvetica"/>
                <a:ea typeface="Helvetica"/>
                <a:cs typeface="Helvetica"/>
                <a:sym typeface="Helvetica"/>
              </a:rPr>
              <a:t>Rapid Innovation </a:t>
            </a:r>
            <a:r>
              <a:rPr sz="8000">
                <a:solidFill>
                  <a:srgbClr val="B5B5B5"/>
                </a:solidFill>
              </a:rPr>
              <a:t>requires a</a:t>
            </a:r>
            <a:r>
              <a:rPr sz="8000"/>
              <a:t> </a:t>
            </a:r>
            <a:r>
              <a:rPr b="1" sz="8000">
                <a:solidFill>
                  <a:srgbClr val="0F7A70"/>
                </a:solidFill>
                <a:latin typeface="Helvetica"/>
                <a:ea typeface="Helvetica"/>
                <a:cs typeface="Helvetica"/>
                <a:sym typeface="Helvetica"/>
              </a:rPr>
              <a:t>New Approach</a:t>
            </a:r>
          </a:p>
        </p:txBody>
      </p:sp>
    </p:spTree>
  </p:cSld>
  <p:clrMapOvr>
    <a:masterClrMapping/>
  </p:clrMapOvr>
  <p:transition spd="med"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title" idx="4294967295"/>
          </p:nvPr>
        </p:nvSpPr>
        <p:spPr>
          <a:xfrm>
            <a:off x="1778000" y="-1244600"/>
            <a:ext cx="20828000" cy="4648200"/>
          </a:xfrm>
          <a:prstGeom prst="rect">
            <a:avLst/>
          </a:prstGeom>
        </p:spPr>
        <p:txBody>
          <a:bodyPr anchor="ctr">
            <a:normAutofit fontScale="100000" lnSpcReduction="0"/>
          </a:bodyPr>
          <a:lstStyle/>
          <a:p>
            <a:pPr lvl="0" algn="ctr" defTabSz="825500">
              <a:lnSpc>
                <a:spcPct val="100000"/>
              </a:lnSpc>
              <a:defRPr sz="1800">
                <a:solidFill>
                  <a:srgbClr val="000000"/>
                </a:solidFill>
                <a:uFillTx/>
              </a:defRPr>
            </a:pPr>
            <a:r>
              <a:rPr b="1" sz="8000">
                <a:solidFill>
                  <a:srgbClr val="0F7A70"/>
                </a:solidFill>
                <a:latin typeface="Helvetica"/>
                <a:ea typeface="Helvetica"/>
                <a:cs typeface="Helvetica"/>
                <a:sym typeface="Helvetica"/>
              </a:rPr>
              <a:t>Rapid Innovation </a:t>
            </a:r>
            <a:r>
              <a:rPr sz="8000">
                <a:solidFill>
                  <a:srgbClr val="B5B5B5"/>
                </a:solidFill>
                <a:latin typeface="+mn-lt"/>
                <a:ea typeface="+mn-ea"/>
                <a:cs typeface="+mn-cs"/>
                <a:sym typeface="Helvetica Light"/>
              </a:rPr>
              <a:t>requires a</a:t>
            </a:r>
            <a:r>
              <a:rPr sz="8000">
                <a:latin typeface="+mn-lt"/>
                <a:ea typeface="+mn-ea"/>
                <a:cs typeface="+mn-cs"/>
                <a:sym typeface="Helvetica Light"/>
              </a:rPr>
              <a:t> </a:t>
            </a:r>
            <a:r>
              <a:rPr b="1" sz="8000">
                <a:solidFill>
                  <a:srgbClr val="0F7A70"/>
                </a:solidFill>
                <a:latin typeface="Helvetica"/>
                <a:ea typeface="Helvetica"/>
                <a:cs typeface="Helvetica"/>
                <a:sym typeface="Helvetica"/>
              </a:rPr>
              <a:t>New Approach</a:t>
            </a:r>
          </a:p>
        </p:txBody>
      </p:sp>
      <p:grpSp>
        <p:nvGrpSpPr>
          <p:cNvPr id="553" name="Group 553"/>
          <p:cNvGrpSpPr/>
          <p:nvPr/>
        </p:nvGrpSpPr>
        <p:grpSpPr>
          <a:xfrm>
            <a:off x="12293600" y="2822221"/>
            <a:ext cx="10803467" cy="9223331"/>
            <a:chOff x="0" y="0"/>
            <a:chExt cx="10803466" cy="9223330"/>
          </a:xfrm>
        </p:grpSpPr>
        <p:sp>
          <p:nvSpPr>
            <p:cNvPr id="546" name="Shape 546"/>
            <p:cNvSpPr/>
            <p:nvPr/>
          </p:nvSpPr>
          <p:spPr>
            <a:xfrm>
              <a:off x="0" y="0"/>
              <a:ext cx="10803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sp>
          <p:nvSpPr>
            <p:cNvPr id="547" name="Shape 547"/>
            <p:cNvSpPr/>
            <p:nvPr/>
          </p:nvSpPr>
          <p:spPr>
            <a:xfrm>
              <a:off x="494728" y="6152445"/>
              <a:ext cx="9936204" cy="22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Continuous delivery, no planned downtime</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Instant scaling of apps and data services</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Automation and deployment consistency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at every step</a:t>
              </a:r>
            </a:p>
          </p:txBody>
        </p:sp>
        <p:grpSp>
          <p:nvGrpSpPr>
            <p:cNvPr id="551" name="Group 551"/>
            <p:cNvGrpSpPr/>
            <p:nvPr/>
          </p:nvGrpSpPr>
          <p:grpSpPr>
            <a:xfrm>
              <a:off x="2373878" y="1190978"/>
              <a:ext cx="6114412" cy="4312620"/>
              <a:chOff x="0" y="0"/>
              <a:chExt cx="6114410" cy="4312618"/>
            </a:xfrm>
          </p:grpSpPr>
          <p:pic>
            <p:nvPicPr>
              <p:cNvPr id="548" name="image33.png" descr="http://blog.zenoss.com/wp-content/uploads/2013/01/Cog-Cloud.jpg"/>
              <p:cNvPicPr/>
              <p:nvPr/>
            </p:nvPicPr>
            <p:blipFill>
              <a:blip r:embed="rId2">
                <a:extLst/>
              </a:blip>
              <a:srcRect l="0" t="0" r="0" b="8584"/>
              <a:stretch>
                <a:fillRect/>
              </a:stretch>
            </p:blipFill>
            <p:spPr>
              <a:xfrm>
                <a:off x="7400" y="0"/>
                <a:ext cx="6033975" cy="4312619"/>
              </a:xfrm>
              <a:prstGeom prst="rect">
                <a:avLst/>
              </a:prstGeom>
              <a:ln w="12700" cap="flat">
                <a:noFill/>
                <a:miter lim="400000"/>
              </a:ln>
              <a:effectLst/>
            </p:spPr>
          </p:pic>
          <p:sp>
            <p:nvSpPr>
              <p:cNvPr id="549" name="Shape 549"/>
              <p:cNvSpPr/>
              <p:nvPr/>
            </p:nvSpPr>
            <p:spPr>
              <a:xfrm>
                <a:off x="3885453" y="3793272"/>
                <a:ext cx="2228958"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550" name="Shape 550"/>
              <p:cNvSpPr/>
              <p:nvPr/>
            </p:nvSpPr>
            <p:spPr>
              <a:xfrm>
                <a:off x="-1" y="3780829"/>
                <a:ext cx="2228959"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sp>
          <p:nvSpPr>
            <p:cNvPr id="552" name="Shape 552"/>
            <p:cNvSpPr/>
            <p:nvPr/>
          </p:nvSpPr>
          <p:spPr>
            <a:xfrm>
              <a:off x="3705883" y="161533"/>
              <a:ext cx="3585863"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Operators</a:t>
              </a:r>
            </a:p>
          </p:txBody>
        </p:sp>
      </p:grpSp>
      <p:sp>
        <p:nvSpPr>
          <p:cNvPr id="554" name="Shape 554"/>
          <p:cNvSpPr/>
          <p:nvPr>
            <p:ph type="body" idx="4294967295"/>
          </p:nvPr>
        </p:nvSpPr>
        <p:spPr>
          <a:xfrm>
            <a:off x="1659466" y="8974666"/>
            <a:ext cx="10071679" cy="3048001"/>
          </a:xfrm>
          <a:prstGeom prst="rect">
            <a:avLst/>
          </a:prstGeom>
        </p:spPr>
        <p:txBody>
          <a:bodyPr>
            <a:normAutofit fontScale="100000" lnSpcReduction="0"/>
          </a:bodyPr>
          <a:lstStyle/>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Dramatically improve developer experience</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Agile teams, rapid iteration</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Ingest  and incubate open source advancements and new data services</a:t>
            </a:r>
          </a:p>
        </p:txBody>
      </p:sp>
      <p:grpSp>
        <p:nvGrpSpPr>
          <p:cNvPr id="558" name="Group 558"/>
          <p:cNvGrpSpPr/>
          <p:nvPr/>
        </p:nvGrpSpPr>
        <p:grpSpPr>
          <a:xfrm>
            <a:off x="1388532" y="2822221"/>
            <a:ext cx="10295468" cy="9223331"/>
            <a:chOff x="0" y="0"/>
            <a:chExt cx="10295466" cy="9223330"/>
          </a:xfrm>
        </p:grpSpPr>
        <p:sp>
          <p:nvSpPr>
            <p:cNvPr id="555" name="Shape 555"/>
            <p:cNvSpPr/>
            <p:nvPr/>
          </p:nvSpPr>
          <p:spPr>
            <a:xfrm>
              <a:off x="0" y="0"/>
              <a:ext cx="10295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556" name="image32.png" descr="http://www.paymentevolution.com/images/developer-gears.jpg"/>
            <p:cNvPicPr/>
            <p:nvPr/>
          </p:nvPicPr>
          <p:blipFill>
            <a:blip r:embed="rId3">
              <a:extLst/>
            </a:blip>
            <a:stretch>
              <a:fillRect/>
            </a:stretch>
          </p:blipFill>
          <p:spPr>
            <a:xfrm>
              <a:off x="1973312" y="1293149"/>
              <a:ext cx="5985355" cy="4593062"/>
            </a:xfrm>
            <a:prstGeom prst="rect">
              <a:avLst/>
            </a:prstGeom>
            <a:ln w="12700" cap="flat">
              <a:noFill/>
              <a:miter lim="400000"/>
            </a:ln>
            <a:effectLst/>
          </p:spPr>
        </p:pic>
        <p:sp>
          <p:nvSpPr>
            <p:cNvPr id="557" name="Shape 557"/>
            <p:cNvSpPr/>
            <p:nvPr/>
          </p:nvSpPr>
          <p:spPr>
            <a:xfrm>
              <a:off x="3014836" y="161533"/>
              <a:ext cx="3902309"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Developers</a:t>
              </a:r>
            </a:p>
          </p:txBody>
        </p:sp>
      </p:gr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553"/>
                                        </p:tgtEl>
                                        <p:attrNameLst>
                                          <p:attrName>style.visibility</p:attrName>
                                        </p:attrNameLst>
                                      </p:cBhvr>
                                      <p:to>
                                        <p:strVal val="visible"/>
                                      </p:to>
                                    </p:set>
                                    <p:anim calcmode="lin" valueType="num">
                                      <p:cBhvr>
                                        <p:cTn id="7" dur="1000" fill="hold"/>
                                        <p:tgtEl>
                                          <p:spTgt spid="553"/>
                                        </p:tgtEl>
                                        <p:attrNameLst>
                                          <p:attrName>ppt_x</p:attrName>
                                        </p:attrNameLst>
                                      </p:cBhvr>
                                      <p:tavLst>
                                        <p:tav tm="0">
                                          <p:val>
                                            <p:strVal val="#ppt_x"/>
                                          </p:val>
                                        </p:tav>
                                        <p:tav tm="100000">
                                          <p:val>
                                            <p:strVal val="#ppt_x"/>
                                          </p:val>
                                        </p:tav>
                                      </p:tavLst>
                                    </p:anim>
                                    <p:anim calcmode="lin" valueType="num">
                                      <p:cBhvr>
                                        <p:cTn id="8" dur="1000" fill="hold"/>
                                        <p:tgtEl>
                                          <p:spTgt spid="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3"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Shape 560"/>
          <p:cNvSpPr/>
          <p:nvPr>
            <p:ph type="title"/>
          </p:nvPr>
        </p:nvSpPr>
        <p:spPr>
          <a:prstGeom prst="rect">
            <a:avLst/>
          </a:prstGeom>
        </p:spPr>
        <p:txBody>
          <a:bodyPr/>
          <a:lstStyle/>
          <a:p>
            <a:pPr lvl="0">
              <a:defRPr sz="1800"/>
            </a:pPr>
            <a:r>
              <a:rPr sz="11200"/>
              <a:t>Cloud Foundry in Action</a:t>
            </a:r>
          </a:p>
        </p:txBody>
      </p:sp>
      <p:sp>
        <p:nvSpPr>
          <p:cNvPr id="561" name="Shape 561"/>
          <p:cNvSpPr/>
          <p:nvPr>
            <p:ph type="body" idx="1"/>
          </p:nvPr>
        </p:nvSpPr>
        <p:spPr>
          <a:prstGeom prst="rect">
            <a:avLst/>
          </a:prstGeom>
        </p:spPr>
        <p:txBody>
          <a:bodyPr/>
          <a:lstStyle/>
          <a:p>
            <a:pPr lvl="0">
              <a:defRPr sz="1800"/>
            </a:pPr>
            <a:r>
              <a:rPr sz="4400"/>
              <a:t>The “It Just Works” Experience</a:t>
            </a:r>
          </a:p>
        </p:txBody>
      </p:sp>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 name="Shape 563"/>
          <p:cNvSpPr/>
          <p:nvPr/>
        </p:nvSpPr>
        <p:spPr>
          <a:xfrm flipH="1">
            <a:off x="1397147" y="3550021"/>
            <a:ext cx="21970847" cy="745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BFBFBF">
              <a:alpha val="30000"/>
            </a:srgbClr>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64" name="Shape 564"/>
          <p:cNvSpPr/>
          <p:nvPr/>
        </p:nvSpPr>
        <p:spPr>
          <a:xfrm flipH="1" flipV="1">
            <a:off x="1348679" y="6654802"/>
            <a:ext cx="6295" cy="4370894"/>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5" name="Shape 565"/>
          <p:cNvSpPr/>
          <p:nvPr/>
        </p:nvSpPr>
        <p:spPr>
          <a:xfrm>
            <a:off x="165099" y="5720387"/>
            <a:ext cx="2435836" cy="9152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Agility and Cost Savings</a:t>
            </a:r>
          </a:p>
        </p:txBody>
      </p:sp>
      <p:sp>
        <p:nvSpPr>
          <p:cNvPr id="566" name="Shape 566"/>
          <p:cNvSpPr/>
          <p:nvPr/>
        </p:nvSpPr>
        <p:spPr>
          <a:xfrm>
            <a:off x="1348693" y="10972238"/>
            <a:ext cx="22617465" cy="1"/>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7" name="Shape 567"/>
          <p:cNvSpPr/>
          <p:nvPr/>
        </p:nvSpPr>
        <p:spPr>
          <a:xfrm>
            <a:off x="19710393" y="11146266"/>
            <a:ext cx="4267207" cy="5088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Cloud Enablement</a:t>
            </a:r>
          </a:p>
        </p:txBody>
      </p:sp>
      <p:grpSp>
        <p:nvGrpSpPr>
          <p:cNvPr id="599" name="Group 599"/>
          <p:cNvGrpSpPr/>
          <p:nvPr/>
        </p:nvGrpSpPr>
        <p:grpSpPr>
          <a:xfrm>
            <a:off x="2566748" y="3375333"/>
            <a:ext cx="5661377" cy="7290792"/>
            <a:chOff x="0" y="0"/>
            <a:chExt cx="5661376" cy="7290791"/>
          </a:xfrm>
        </p:grpSpPr>
        <p:sp>
          <p:nvSpPr>
            <p:cNvPr id="568" name="Shape 568"/>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Traditional IT</a:t>
              </a:r>
            </a:p>
          </p:txBody>
        </p:sp>
        <p:grpSp>
          <p:nvGrpSpPr>
            <p:cNvPr id="596" name="Group 596"/>
            <p:cNvGrpSpPr/>
            <p:nvPr/>
          </p:nvGrpSpPr>
          <p:grpSpPr>
            <a:xfrm>
              <a:off x="1090122" y="1077165"/>
              <a:ext cx="4063592" cy="6213627"/>
              <a:chOff x="0" y="0"/>
              <a:chExt cx="4063591" cy="6213626"/>
            </a:xfrm>
          </p:grpSpPr>
          <p:grpSp>
            <p:nvGrpSpPr>
              <p:cNvPr id="571" name="Group 571"/>
              <p:cNvGrpSpPr/>
              <p:nvPr/>
            </p:nvGrpSpPr>
            <p:grpSpPr>
              <a:xfrm>
                <a:off x="0" y="4800601"/>
                <a:ext cx="4063592" cy="727227"/>
                <a:chOff x="0" y="0"/>
                <a:chExt cx="4063591" cy="727225"/>
              </a:xfrm>
            </p:grpSpPr>
            <p:sp>
              <p:nvSpPr>
                <p:cNvPr id="569" name="Shape 569"/>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0" name="Shape 57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Storage</a:t>
                  </a:r>
                </a:p>
              </p:txBody>
            </p:sp>
          </p:grpSp>
          <p:grpSp>
            <p:nvGrpSpPr>
              <p:cNvPr id="574" name="Group 574"/>
              <p:cNvGrpSpPr/>
              <p:nvPr/>
            </p:nvGrpSpPr>
            <p:grpSpPr>
              <a:xfrm>
                <a:off x="0" y="4114800"/>
                <a:ext cx="4063592" cy="727226"/>
                <a:chOff x="0" y="0"/>
                <a:chExt cx="4063591" cy="727225"/>
              </a:xfrm>
            </p:grpSpPr>
            <p:sp>
              <p:nvSpPr>
                <p:cNvPr id="572" name="Shape 572"/>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3" name="Shape 57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Servers</a:t>
                  </a:r>
                </a:p>
              </p:txBody>
            </p:sp>
          </p:grpSp>
          <p:grpSp>
            <p:nvGrpSpPr>
              <p:cNvPr id="577" name="Group 577"/>
              <p:cNvGrpSpPr/>
              <p:nvPr/>
            </p:nvGrpSpPr>
            <p:grpSpPr>
              <a:xfrm>
                <a:off x="0" y="5486400"/>
                <a:ext cx="4063592" cy="727226"/>
                <a:chOff x="0" y="0"/>
                <a:chExt cx="4063591" cy="727225"/>
              </a:xfrm>
            </p:grpSpPr>
            <p:sp>
              <p:nvSpPr>
                <p:cNvPr id="575" name="Shape 575"/>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6" name="Shape 57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Networking</a:t>
                  </a:r>
                </a:p>
              </p:txBody>
            </p:sp>
          </p:grpSp>
          <p:grpSp>
            <p:nvGrpSpPr>
              <p:cNvPr id="580" name="Group 580"/>
              <p:cNvGrpSpPr/>
              <p:nvPr/>
            </p:nvGrpSpPr>
            <p:grpSpPr>
              <a:xfrm>
                <a:off x="0" y="2743199"/>
                <a:ext cx="4063592" cy="727227"/>
                <a:chOff x="0" y="0"/>
                <a:chExt cx="4063591" cy="727225"/>
              </a:xfrm>
            </p:grpSpPr>
            <p:sp>
              <p:nvSpPr>
                <p:cNvPr id="578" name="Shape 578"/>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9" name="Shape 57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O/S</a:t>
                  </a:r>
                </a:p>
              </p:txBody>
            </p:sp>
          </p:grpSp>
          <p:grpSp>
            <p:nvGrpSpPr>
              <p:cNvPr id="583" name="Group 583"/>
              <p:cNvGrpSpPr/>
              <p:nvPr/>
            </p:nvGrpSpPr>
            <p:grpSpPr>
              <a:xfrm>
                <a:off x="0" y="2057400"/>
                <a:ext cx="4063592" cy="727226"/>
                <a:chOff x="0" y="0"/>
                <a:chExt cx="4063591" cy="727225"/>
              </a:xfrm>
            </p:grpSpPr>
            <p:sp>
              <p:nvSpPr>
                <p:cNvPr id="581" name="Shape 581"/>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2" name="Shape 58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586" name="Group 586"/>
              <p:cNvGrpSpPr/>
              <p:nvPr/>
            </p:nvGrpSpPr>
            <p:grpSpPr>
              <a:xfrm>
                <a:off x="0" y="3429000"/>
                <a:ext cx="4063592" cy="727227"/>
                <a:chOff x="0" y="0"/>
                <a:chExt cx="4063591" cy="727225"/>
              </a:xfrm>
            </p:grpSpPr>
            <p:sp>
              <p:nvSpPr>
                <p:cNvPr id="584" name="Shape 584"/>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5" name="Shape 58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Virtualization</a:t>
                  </a:r>
                </a:p>
              </p:txBody>
            </p:sp>
          </p:grpSp>
          <p:grpSp>
            <p:nvGrpSpPr>
              <p:cNvPr id="589" name="Group 589"/>
              <p:cNvGrpSpPr/>
              <p:nvPr/>
            </p:nvGrpSpPr>
            <p:grpSpPr>
              <a:xfrm>
                <a:off x="0" y="685799"/>
                <a:ext cx="4063592" cy="727227"/>
                <a:chOff x="0" y="0"/>
                <a:chExt cx="4063591" cy="727225"/>
              </a:xfrm>
            </p:grpSpPr>
            <p:sp>
              <p:nvSpPr>
                <p:cNvPr id="587" name="Shape 587"/>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8" name="Shape 58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592" name="Group 592"/>
              <p:cNvGrpSpPr/>
              <p:nvPr/>
            </p:nvGrpSpPr>
            <p:grpSpPr>
              <a:xfrm>
                <a:off x="0" y="0"/>
                <a:ext cx="4063592" cy="727226"/>
                <a:chOff x="0" y="0"/>
                <a:chExt cx="4063591" cy="727225"/>
              </a:xfrm>
            </p:grpSpPr>
            <p:sp>
              <p:nvSpPr>
                <p:cNvPr id="590" name="Shape 590"/>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591" name="Shape 59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595" name="Group 595"/>
              <p:cNvGrpSpPr/>
              <p:nvPr/>
            </p:nvGrpSpPr>
            <p:grpSpPr>
              <a:xfrm>
                <a:off x="0" y="1371600"/>
                <a:ext cx="4063592" cy="727227"/>
                <a:chOff x="0" y="0"/>
                <a:chExt cx="4063591" cy="727225"/>
              </a:xfrm>
            </p:grpSpPr>
            <p:sp>
              <p:nvSpPr>
                <p:cNvPr id="593" name="Shape 593"/>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94" name="Shape 59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597" name="Shape 597"/>
            <p:cNvSpPr/>
            <p:nvPr/>
          </p:nvSpPr>
          <p:spPr>
            <a:xfrm rot="16200000">
              <a:off x="-887990" y="3802836"/>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sp>
          <p:nvSpPr>
            <p:cNvPr id="598" name="Shape 598"/>
            <p:cNvSpPr/>
            <p:nvPr/>
          </p:nvSpPr>
          <p:spPr>
            <a:xfrm flipV="1">
              <a:off x="929963" y="1089137"/>
              <a:ext cx="1" cy="59789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35" name="Group 635"/>
          <p:cNvGrpSpPr/>
          <p:nvPr/>
        </p:nvGrpSpPr>
        <p:grpSpPr>
          <a:xfrm>
            <a:off x="9104248" y="3375335"/>
            <a:ext cx="6045821" cy="7290800"/>
            <a:chOff x="0" y="0"/>
            <a:chExt cx="6045819" cy="7290799"/>
          </a:xfrm>
        </p:grpSpPr>
        <p:grpSp>
          <p:nvGrpSpPr>
            <p:cNvPr id="632" name="Group 632"/>
            <p:cNvGrpSpPr/>
            <p:nvPr/>
          </p:nvGrpSpPr>
          <p:grpSpPr>
            <a:xfrm>
              <a:off x="0" y="-1"/>
              <a:ext cx="6045820" cy="7290801"/>
              <a:chOff x="1236328" y="0"/>
              <a:chExt cx="6045819" cy="7290799"/>
            </a:xfrm>
          </p:grpSpPr>
          <p:grpSp>
            <p:nvGrpSpPr>
              <p:cNvPr id="602" name="Group 602"/>
              <p:cNvGrpSpPr/>
              <p:nvPr/>
            </p:nvGrpSpPr>
            <p:grpSpPr>
              <a:xfrm>
                <a:off x="2346837" y="3829433"/>
                <a:ext cx="4063590" cy="727227"/>
                <a:chOff x="0" y="0"/>
                <a:chExt cx="4063589" cy="727225"/>
              </a:xfrm>
            </p:grpSpPr>
            <p:sp>
              <p:nvSpPr>
                <p:cNvPr id="600" name="Shape 600"/>
                <p:cNvSpPr/>
                <p:nvPr/>
              </p:nvSpPr>
              <p:spPr>
                <a:xfrm>
                  <a:off x="0" y="0"/>
                  <a:ext cx="4063590" cy="548641"/>
                </a:xfrm>
                <a:prstGeom prst="roundRect">
                  <a:avLst>
                    <a:gd name="adj" fmla="val 6250"/>
                  </a:avLst>
                </a:prstGeom>
                <a:gradFill flip="none" rotWithShape="1">
                  <a:gsLst>
                    <a:gs pos="0">
                      <a:srgbClr val="F2F2F2"/>
                    </a:gs>
                    <a:gs pos="51000">
                      <a:srgbClr val="107CA3"/>
                    </a:gs>
                    <a:gs pos="100000">
                      <a:srgbClr val="045674"/>
                    </a:gs>
                  </a:gsLst>
                  <a:lin ang="16200000" scaled="0"/>
                </a:gradFill>
                <a:ln w="25400" cap="flat">
                  <a:solidFill>
                    <a:srgbClr val="00685D"/>
                  </a:solidFill>
                  <a:prstDash val="solid"/>
                  <a:bevel/>
                </a:ln>
                <a:effectLst>
                  <a:outerShdw sx="100000" sy="100000" kx="0" ky="0" algn="b" rotWithShape="0" blurRad="101600" dist="50800" dir="5400000">
                    <a:srgbClr val="000000">
                      <a:alpha val="35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1" name="Shape 60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effectLst>
                        <a:outerShdw sx="100000" sy="100000" kx="0" ky="0" algn="b" rotWithShape="0" blurRad="38100" dist="38100" dir="2700000">
                          <a:srgbClr val="000000">
                            <a:alpha val="43137"/>
                          </a:srgbClr>
                        </a:outerShdw>
                      </a:effectLst>
                      <a:latin typeface="Arial"/>
                      <a:ea typeface="Arial"/>
                      <a:cs typeface="Arial"/>
                      <a:sym typeface="Arial"/>
                    </a:defRPr>
                  </a:lvl1pPr>
                </a:lstStyle>
                <a:p>
                  <a:pPr lvl="0">
                    <a:defRPr sz="1800">
                      <a:solidFill>
                        <a:srgbClr val="000000"/>
                      </a:solidFill>
                      <a:effectLst/>
                    </a:defRPr>
                  </a:pPr>
                  <a:r>
                    <a:rPr sz="3200">
                      <a:solidFill>
                        <a:srgbClr val="FFFFFF"/>
                      </a:solidFill>
                      <a:effectLst>
                        <a:outerShdw sx="100000" sy="100000" kx="0" ky="0" algn="b" rotWithShape="0" blurRad="38100" dist="38100" dir="2700000">
                          <a:srgbClr val="000000">
                            <a:alpha val="43137"/>
                          </a:srgbClr>
                        </a:outerShdw>
                      </a:effectLst>
                    </a:rPr>
                    <a:t>O/S</a:t>
                  </a:r>
                </a:p>
              </p:txBody>
            </p:sp>
          </p:grpSp>
          <p:grpSp>
            <p:nvGrpSpPr>
              <p:cNvPr id="630" name="Group 630"/>
              <p:cNvGrpSpPr/>
              <p:nvPr/>
            </p:nvGrpSpPr>
            <p:grpSpPr>
              <a:xfrm>
                <a:off x="1236328" y="0"/>
                <a:ext cx="5661376" cy="7290799"/>
                <a:chOff x="1236328" y="0"/>
                <a:chExt cx="5661375" cy="7290798"/>
              </a:xfrm>
            </p:grpSpPr>
            <p:sp>
              <p:nvSpPr>
                <p:cNvPr id="603" name="Shape 603"/>
                <p:cNvSpPr/>
                <p:nvPr/>
              </p:nvSpPr>
              <p:spPr>
                <a:xfrm>
                  <a:off x="1236328" y="0"/>
                  <a:ext cx="5661376"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IaaS</a:t>
                  </a:r>
                </a:p>
              </p:txBody>
            </p:sp>
            <p:grpSp>
              <p:nvGrpSpPr>
                <p:cNvPr id="628" name="Group 628"/>
                <p:cNvGrpSpPr/>
                <p:nvPr/>
              </p:nvGrpSpPr>
              <p:grpSpPr>
                <a:xfrm>
                  <a:off x="2326450" y="1077166"/>
                  <a:ext cx="4063593" cy="6213633"/>
                  <a:chOff x="0" y="0"/>
                  <a:chExt cx="4063592" cy="6213632"/>
                </a:xfrm>
              </p:grpSpPr>
              <p:grpSp>
                <p:nvGrpSpPr>
                  <p:cNvPr id="606" name="Group 606"/>
                  <p:cNvGrpSpPr/>
                  <p:nvPr/>
                </p:nvGrpSpPr>
                <p:grpSpPr>
                  <a:xfrm>
                    <a:off x="0" y="4800606"/>
                    <a:ext cx="4063593" cy="727227"/>
                    <a:chOff x="0" y="0"/>
                    <a:chExt cx="4063592" cy="727225"/>
                  </a:xfrm>
                </p:grpSpPr>
                <p:sp>
                  <p:nvSpPr>
                    <p:cNvPr id="604" name="Shape 604"/>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5" name="Shape 605"/>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09" name="Group 609"/>
                  <p:cNvGrpSpPr/>
                  <p:nvPr/>
                </p:nvGrpSpPr>
                <p:grpSpPr>
                  <a:xfrm>
                    <a:off x="0" y="4114803"/>
                    <a:ext cx="4063593" cy="727227"/>
                    <a:chOff x="0" y="0"/>
                    <a:chExt cx="4063592" cy="727225"/>
                  </a:xfrm>
                </p:grpSpPr>
                <p:sp>
                  <p:nvSpPr>
                    <p:cNvPr id="607" name="Shape 607"/>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8" name="Shape 608"/>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12" name="Group 612"/>
                  <p:cNvGrpSpPr/>
                  <p:nvPr/>
                </p:nvGrpSpPr>
                <p:grpSpPr>
                  <a:xfrm>
                    <a:off x="0" y="5486406"/>
                    <a:ext cx="4063593" cy="727227"/>
                    <a:chOff x="0" y="0"/>
                    <a:chExt cx="4063592" cy="727225"/>
                  </a:xfrm>
                </p:grpSpPr>
                <p:sp>
                  <p:nvSpPr>
                    <p:cNvPr id="610" name="Shape 610"/>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1" name="Shape 611"/>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15" name="Group 615"/>
                  <p:cNvGrpSpPr/>
                  <p:nvPr/>
                </p:nvGrpSpPr>
                <p:grpSpPr>
                  <a:xfrm>
                    <a:off x="0" y="2057401"/>
                    <a:ext cx="4063593" cy="727227"/>
                    <a:chOff x="0" y="0"/>
                    <a:chExt cx="4063592" cy="727225"/>
                  </a:xfrm>
                </p:grpSpPr>
                <p:sp>
                  <p:nvSpPr>
                    <p:cNvPr id="613" name="Shape 613"/>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4" name="Shape 614"/>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618" name="Group 618"/>
                  <p:cNvGrpSpPr/>
                  <p:nvPr/>
                </p:nvGrpSpPr>
                <p:grpSpPr>
                  <a:xfrm>
                    <a:off x="0" y="3429003"/>
                    <a:ext cx="4063593" cy="727227"/>
                    <a:chOff x="0" y="0"/>
                    <a:chExt cx="4063592" cy="727225"/>
                  </a:xfrm>
                </p:grpSpPr>
                <p:sp>
                  <p:nvSpPr>
                    <p:cNvPr id="616" name="Shape 616"/>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7" name="Shape 617"/>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21" name="Group 621"/>
                  <p:cNvGrpSpPr/>
                  <p:nvPr/>
                </p:nvGrpSpPr>
                <p:grpSpPr>
                  <a:xfrm>
                    <a:off x="0" y="685799"/>
                    <a:ext cx="4063593" cy="727227"/>
                    <a:chOff x="0" y="0"/>
                    <a:chExt cx="4063592" cy="727225"/>
                  </a:xfrm>
                </p:grpSpPr>
                <p:sp>
                  <p:nvSpPr>
                    <p:cNvPr id="619" name="Shape 619"/>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0" name="Shape 620"/>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24" name="Group 624"/>
                  <p:cNvGrpSpPr/>
                  <p:nvPr/>
                </p:nvGrpSpPr>
                <p:grpSpPr>
                  <a:xfrm>
                    <a:off x="0" y="0"/>
                    <a:ext cx="4063593" cy="727226"/>
                    <a:chOff x="0" y="0"/>
                    <a:chExt cx="4063592" cy="727225"/>
                  </a:xfrm>
                </p:grpSpPr>
                <p:sp>
                  <p:nvSpPr>
                    <p:cNvPr id="622" name="Shape 622"/>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23" name="Shape 623"/>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27" name="Group 627"/>
                  <p:cNvGrpSpPr/>
                  <p:nvPr/>
                </p:nvGrpSpPr>
                <p:grpSpPr>
                  <a:xfrm>
                    <a:off x="0" y="1371602"/>
                    <a:ext cx="4063593" cy="727227"/>
                    <a:chOff x="0" y="0"/>
                    <a:chExt cx="4063592" cy="727225"/>
                  </a:xfrm>
                </p:grpSpPr>
                <p:sp>
                  <p:nvSpPr>
                    <p:cNvPr id="625" name="Shape 625"/>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6" name="Shape 626"/>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629" name="Shape 629"/>
                <p:cNvSpPr/>
                <p:nvPr/>
              </p:nvSpPr>
              <p:spPr>
                <a:xfrm rot="16200000">
                  <a:off x="323688" y="2120687"/>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grpSp>
          <p:sp>
            <p:nvSpPr>
              <p:cNvPr id="631" name="Shape 631"/>
              <p:cNvSpPr/>
              <p:nvPr/>
            </p:nvSpPr>
            <p:spPr>
              <a:xfrm rot="16200000">
                <a:off x="5387741" y="5130026"/>
                <a:ext cx="3026530" cy="762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IaaS Provider</a:t>
                </a:r>
              </a:p>
            </p:txBody>
          </p:sp>
        </p:grpSp>
        <p:sp>
          <p:nvSpPr>
            <p:cNvPr id="633" name="Shape 633"/>
            <p:cNvSpPr/>
            <p:nvPr/>
          </p:nvSpPr>
          <p:spPr>
            <a:xfrm flipV="1">
              <a:off x="927676" y="1116314"/>
              <a:ext cx="1" cy="29658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34" name="Shape 634"/>
            <p:cNvSpPr/>
            <p:nvPr/>
          </p:nvSpPr>
          <p:spPr>
            <a:xfrm flipV="1">
              <a:off x="5331720" y="4144298"/>
              <a:ext cx="1" cy="29658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72" name="Group 672"/>
          <p:cNvGrpSpPr/>
          <p:nvPr/>
        </p:nvGrpSpPr>
        <p:grpSpPr>
          <a:xfrm>
            <a:off x="15915706" y="3375335"/>
            <a:ext cx="6460448" cy="7290796"/>
            <a:chOff x="0" y="0"/>
            <a:chExt cx="6460447" cy="7290794"/>
          </a:xfrm>
        </p:grpSpPr>
        <p:sp>
          <p:nvSpPr>
            <p:cNvPr id="636" name="Shape 636"/>
            <p:cNvSpPr/>
            <p:nvPr/>
          </p:nvSpPr>
          <p:spPr>
            <a:xfrm rot="16200000">
              <a:off x="-306537" y="1018582"/>
              <a:ext cx="1908757" cy="1295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p>
              <a:pPr lvl="0" defTabSz="914400">
                <a:defRPr sz="1800"/>
              </a:pPr>
              <a:r>
                <a:rPr sz="3600">
                  <a:solidFill>
                    <a:srgbClr val="00685D"/>
                  </a:solidFill>
                  <a:latin typeface="Arial"/>
                  <a:ea typeface="Arial"/>
                  <a:cs typeface="Arial"/>
                  <a:sym typeface="Arial"/>
                </a:rPr>
                <a:t>You</a:t>
              </a:r>
              <a:endParaRPr sz="3600">
                <a:solidFill>
                  <a:srgbClr val="00685D"/>
                </a:solidFill>
                <a:latin typeface="Arial"/>
                <a:ea typeface="Arial"/>
                <a:cs typeface="Arial"/>
                <a:sym typeface="Arial"/>
              </a:endParaRPr>
            </a:p>
            <a:p>
              <a:pPr lvl="0" defTabSz="914400">
                <a:defRPr sz="1800"/>
              </a:pPr>
              <a:r>
                <a:rPr sz="3600">
                  <a:solidFill>
                    <a:srgbClr val="00685D"/>
                  </a:solidFill>
                  <a:latin typeface="Arial"/>
                  <a:ea typeface="Arial"/>
                  <a:cs typeface="Arial"/>
                  <a:sym typeface="Arial"/>
                </a:rPr>
                <a:t>Manage</a:t>
              </a:r>
            </a:p>
          </p:txBody>
        </p:sp>
        <p:grpSp>
          <p:nvGrpSpPr>
            <p:cNvPr id="671" name="Group 671"/>
            <p:cNvGrpSpPr/>
            <p:nvPr/>
          </p:nvGrpSpPr>
          <p:grpSpPr>
            <a:xfrm>
              <a:off x="346749" y="-1"/>
              <a:ext cx="6113699" cy="7290796"/>
              <a:chOff x="0" y="0"/>
              <a:chExt cx="6113697" cy="7290794"/>
            </a:xfrm>
          </p:grpSpPr>
          <p:grpSp>
            <p:nvGrpSpPr>
              <p:cNvPr id="668" name="Group 668"/>
              <p:cNvGrpSpPr/>
              <p:nvPr/>
            </p:nvGrpSpPr>
            <p:grpSpPr>
              <a:xfrm>
                <a:off x="0" y="-1"/>
                <a:ext cx="6113698" cy="7290796"/>
                <a:chOff x="0" y="0"/>
                <a:chExt cx="6113697" cy="7290794"/>
              </a:xfrm>
            </p:grpSpPr>
            <p:grpSp>
              <p:nvGrpSpPr>
                <p:cNvPr id="639" name="Group 639"/>
                <p:cNvGrpSpPr/>
                <p:nvPr/>
              </p:nvGrpSpPr>
              <p:grpSpPr>
                <a:xfrm>
                  <a:off x="1047010" y="3829430"/>
                  <a:ext cx="4063591" cy="727227"/>
                  <a:chOff x="0" y="0"/>
                  <a:chExt cx="4063589" cy="727225"/>
                </a:xfrm>
              </p:grpSpPr>
              <p:sp>
                <p:nvSpPr>
                  <p:cNvPr id="637" name="Shape 637"/>
                  <p:cNvSpPr/>
                  <p:nvPr/>
                </p:nvSpPr>
                <p:spPr>
                  <a:xfrm>
                    <a:off x="0" y="0"/>
                    <a:ext cx="4063590"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38" name="Shape 63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O/S</a:t>
                    </a:r>
                  </a:p>
                </p:txBody>
              </p:sp>
            </p:grpSp>
            <p:grpSp>
              <p:nvGrpSpPr>
                <p:cNvPr id="666" name="Group 666"/>
                <p:cNvGrpSpPr/>
                <p:nvPr/>
              </p:nvGrpSpPr>
              <p:grpSpPr>
                <a:xfrm>
                  <a:off x="0" y="0"/>
                  <a:ext cx="5661377" cy="7290795"/>
                  <a:chOff x="0" y="0"/>
                  <a:chExt cx="5661376" cy="7290794"/>
                </a:xfrm>
              </p:grpSpPr>
              <p:sp>
                <p:nvSpPr>
                  <p:cNvPr id="640" name="Shape 640"/>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PaaS</a:t>
                    </a:r>
                  </a:p>
                </p:txBody>
              </p:sp>
              <p:grpSp>
                <p:nvGrpSpPr>
                  <p:cNvPr id="665" name="Group 665"/>
                  <p:cNvGrpSpPr/>
                  <p:nvPr/>
                </p:nvGrpSpPr>
                <p:grpSpPr>
                  <a:xfrm>
                    <a:off x="1090122" y="1077165"/>
                    <a:ext cx="4063592" cy="6213630"/>
                    <a:chOff x="0" y="0"/>
                    <a:chExt cx="4063591" cy="6213628"/>
                  </a:xfrm>
                </p:grpSpPr>
                <p:grpSp>
                  <p:nvGrpSpPr>
                    <p:cNvPr id="643" name="Group 643"/>
                    <p:cNvGrpSpPr/>
                    <p:nvPr/>
                  </p:nvGrpSpPr>
                  <p:grpSpPr>
                    <a:xfrm>
                      <a:off x="0" y="4800602"/>
                      <a:ext cx="4063592" cy="727227"/>
                      <a:chOff x="0" y="0"/>
                      <a:chExt cx="4063591" cy="727225"/>
                    </a:xfrm>
                  </p:grpSpPr>
                  <p:sp>
                    <p:nvSpPr>
                      <p:cNvPr id="641" name="Shape 641"/>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2" name="Shape 64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46" name="Group 646"/>
                    <p:cNvGrpSpPr/>
                    <p:nvPr/>
                  </p:nvGrpSpPr>
                  <p:grpSpPr>
                    <a:xfrm>
                      <a:off x="0" y="4114801"/>
                      <a:ext cx="4063592" cy="727227"/>
                      <a:chOff x="0" y="0"/>
                      <a:chExt cx="4063591" cy="727225"/>
                    </a:xfrm>
                  </p:grpSpPr>
                  <p:sp>
                    <p:nvSpPr>
                      <p:cNvPr id="644" name="Shape 644"/>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5" name="Shape 64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49" name="Group 649"/>
                    <p:cNvGrpSpPr/>
                    <p:nvPr/>
                  </p:nvGrpSpPr>
                  <p:grpSpPr>
                    <a:xfrm>
                      <a:off x="0" y="5486402"/>
                      <a:ext cx="4063592" cy="727227"/>
                      <a:chOff x="0" y="0"/>
                      <a:chExt cx="4063591" cy="727225"/>
                    </a:xfrm>
                  </p:grpSpPr>
                  <p:sp>
                    <p:nvSpPr>
                      <p:cNvPr id="647" name="Shape 647"/>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8" name="Shape 64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52" name="Group 652"/>
                    <p:cNvGrpSpPr/>
                    <p:nvPr/>
                  </p:nvGrpSpPr>
                  <p:grpSpPr>
                    <a:xfrm>
                      <a:off x="0" y="2057400"/>
                      <a:ext cx="4063592" cy="727227"/>
                      <a:chOff x="0" y="0"/>
                      <a:chExt cx="4063591" cy="727225"/>
                    </a:xfrm>
                  </p:grpSpPr>
                  <p:sp>
                    <p:nvSpPr>
                      <p:cNvPr id="650" name="Shape 650"/>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1" name="Shape 65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Middleware</a:t>
                        </a:r>
                      </a:p>
                    </p:txBody>
                  </p:sp>
                </p:grpSp>
                <p:grpSp>
                  <p:nvGrpSpPr>
                    <p:cNvPr id="655" name="Group 655"/>
                    <p:cNvGrpSpPr/>
                    <p:nvPr/>
                  </p:nvGrpSpPr>
                  <p:grpSpPr>
                    <a:xfrm>
                      <a:off x="0" y="3429001"/>
                      <a:ext cx="4063592" cy="727227"/>
                      <a:chOff x="0" y="0"/>
                      <a:chExt cx="4063591" cy="727225"/>
                    </a:xfrm>
                  </p:grpSpPr>
                  <p:sp>
                    <p:nvSpPr>
                      <p:cNvPr id="653" name="Shape 653"/>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4" name="Shape 65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58" name="Group 658"/>
                    <p:cNvGrpSpPr/>
                    <p:nvPr/>
                  </p:nvGrpSpPr>
                  <p:grpSpPr>
                    <a:xfrm>
                      <a:off x="0" y="685799"/>
                      <a:ext cx="4063592" cy="727227"/>
                      <a:chOff x="0" y="0"/>
                      <a:chExt cx="4063591" cy="727225"/>
                    </a:xfrm>
                  </p:grpSpPr>
                  <p:sp>
                    <p:nvSpPr>
                      <p:cNvPr id="656" name="Shape 656"/>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7" name="Shape 657"/>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61" name="Group 661"/>
                    <p:cNvGrpSpPr/>
                    <p:nvPr/>
                  </p:nvGrpSpPr>
                  <p:grpSpPr>
                    <a:xfrm>
                      <a:off x="0" y="0"/>
                      <a:ext cx="4063592" cy="727226"/>
                      <a:chOff x="0" y="0"/>
                      <a:chExt cx="4063591" cy="727225"/>
                    </a:xfrm>
                  </p:grpSpPr>
                  <p:sp>
                    <p:nvSpPr>
                      <p:cNvPr id="659" name="Shape 659"/>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60" name="Shape 66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64" name="Group 664"/>
                    <p:cNvGrpSpPr/>
                    <p:nvPr/>
                  </p:nvGrpSpPr>
                  <p:grpSpPr>
                    <a:xfrm>
                      <a:off x="0" y="1371601"/>
                      <a:ext cx="4063592" cy="727227"/>
                      <a:chOff x="0" y="0"/>
                      <a:chExt cx="4063591" cy="727225"/>
                    </a:xfrm>
                  </p:grpSpPr>
                  <p:sp>
                    <p:nvSpPr>
                      <p:cNvPr id="662" name="Shape 662"/>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63" name="Shape 66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Runtime</a:t>
                        </a:r>
                      </a:p>
                    </p:txBody>
                  </p:sp>
                </p:grpSp>
              </p:grpSp>
            </p:grpSp>
            <p:sp>
              <p:nvSpPr>
                <p:cNvPr id="667" name="Shape 667"/>
                <p:cNvSpPr/>
                <p:nvPr/>
              </p:nvSpPr>
              <p:spPr>
                <a:xfrm rot="16200000">
                  <a:off x="3698355" y="4412547"/>
                  <a:ext cx="4068401"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Pivotal CF on IaaS</a:t>
                  </a:r>
                </a:p>
              </p:txBody>
            </p:sp>
          </p:grpSp>
          <p:sp>
            <p:nvSpPr>
              <p:cNvPr id="669" name="Shape 669"/>
              <p:cNvSpPr/>
              <p:nvPr/>
            </p:nvSpPr>
            <p:spPr>
              <a:xfrm flipV="1">
                <a:off x="968395" y="1070822"/>
                <a:ext cx="1" cy="122766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70" name="Shape 670"/>
              <p:cNvSpPr/>
              <p:nvPr/>
            </p:nvSpPr>
            <p:spPr>
              <a:xfrm flipV="1">
                <a:off x="5315255" y="2475191"/>
                <a:ext cx="1" cy="4621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sp>
        <p:nvSpPr>
          <p:cNvPr id="673" name="Shape 673"/>
          <p:cNvSpPr/>
          <p:nvPr/>
        </p:nvSpPr>
        <p:spPr>
          <a:xfrm>
            <a:off x="18109703" y="467912"/>
            <a:ext cx="568947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Power of PaaS</a:t>
            </a:r>
          </a:p>
        </p:txBody>
      </p:sp>
      <p:sp>
        <p:nvSpPr>
          <p:cNvPr id="674" name="Shape 674"/>
          <p:cNvSpPr/>
          <p:nvPr/>
        </p:nvSpPr>
        <p:spPr>
          <a:xfrm>
            <a:off x="18821547" y="1240367"/>
            <a:ext cx="497260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“It Just Works” Experience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35"/>
                                        </p:tgtEl>
                                        <p:attrNameLst>
                                          <p:attrName>style.visibility</p:attrName>
                                        </p:attrNameLst>
                                      </p:cBhvr>
                                      <p:to>
                                        <p:strVal val="visible"/>
                                      </p:to>
                                    </p:set>
                                    <p:animEffect filter="fade" transition="in">
                                      <p:cBhvr>
                                        <p:cTn id="7" dur="10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2" fill="hold">
                                  <p:stCondLst>
                                    <p:cond delay="0"/>
                                  </p:stCondLst>
                                  <p:iterate type="el" backwards="0">
                                    <p:tmAbs val="0"/>
                                  </p:iterate>
                                  <p:childTnLst>
                                    <p:set>
                                      <p:cBhvr>
                                        <p:cTn id="11" fill="hold"/>
                                        <p:tgtEl>
                                          <p:spTgt spid="672"/>
                                        </p:tgtEl>
                                        <p:attrNameLst>
                                          <p:attrName>style.visibility</p:attrName>
                                        </p:attrNameLst>
                                      </p:cBhvr>
                                      <p:to>
                                        <p:strVal val="visible"/>
                                      </p:to>
                                    </p:set>
                                    <p:animEffect filter="fade" transition="in">
                                      <p:cBhvr>
                                        <p:cTn id="12"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5" grpId="1"/>
      <p:bldP build="whole" bldLvl="1" animBg="1" rev="0" advAuto="0" spid="672"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0" name="Group 680"/>
          <p:cNvGrpSpPr/>
          <p:nvPr/>
        </p:nvGrpSpPr>
        <p:grpSpPr>
          <a:xfrm>
            <a:off x="1799092" y="4071418"/>
            <a:ext cx="3861284" cy="823638"/>
            <a:chOff x="0" y="0"/>
            <a:chExt cx="3861282" cy="823637"/>
          </a:xfrm>
        </p:grpSpPr>
        <p:pic>
          <p:nvPicPr>
            <p:cNvPr id="678"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79" name="Shape 679"/>
            <p:cNvSpPr/>
            <p:nvPr/>
          </p:nvSpPr>
          <p:spPr>
            <a:xfrm>
              <a:off x="1072282" y="4007"/>
              <a:ext cx="27890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VM</a:t>
              </a:r>
            </a:p>
          </p:txBody>
        </p:sp>
      </p:grpSp>
      <p:grpSp>
        <p:nvGrpSpPr>
          <p:cNvPr id="683" name="Group 683"/>
          <p:cNvGrpSpPr/>
          <p:nvPr/>
        </p:nvGrpSpPr>
        <p:grpSpPr>
          <a:xfrm>
            <a:off x="1775818" y="5134861"/>
            <a:ext cx="6465403" cy="823638"/>
            <a:chOff x="0" y="0"/>
            <a:chExt cx="6465402" cy="823637"/>
          </a:xfrm>
        </p:grpSpPr>
        <p:pic>
          <p:nvPicPr>
            <p:cNvPr id="681"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2" name="Shape 682"/>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686" name="Group 686"/>
          <p:cNvGrpSpPr/>
          <p:nvPr/>
        </p:nvGrpSpPr>
        <p:grpSpPr>
          <a:xfrm>
            <a:off x="1777818" y="6198306"/>
            <a:ext cx="4932176" cy="831921"/>
            <a:chOff x="0" y="0"/>
            <a:chExt cx="4932174" cy="831919"/>
          </a:xfrm>
        </p:grpSpPr>
        <p:pic>
          <p:nvPicPr>
            <p:cNvPr id="68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5" name="Shape 685"/>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689" name="Group 689"/>
          <p:cNvGrpSpPr/>
          <p:nvPr/>
        </p:nvGrpSpPr>
        <p:grpSpPr>
          <a:xfrm>
            <a:off x="1803095" y="7234428"/>
            <a:ext cx="5932301" cy="831921"/>
            <a:chOff x="0" y="0"/>
            <a:chExt cx="5932299" cy="831919"/>
          </a:xfrm>
        </p:grpSpPr>
        <p:pic>
          <p:nvPicPr>
            <p:cNvPr id="687"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8" name="Shape 688"/>
            <p:cNvSpPr/>
            <p:nvPr/>
          </p:nvSpPr>
          <p:spPr>
            <a:xfrm>
              <a:off x="1072282" y="29280"/>
              <a:ext cx="4860018"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a:t>
              </a:r>
            </a:p>
          </p:txBody>
        </p:sp>
      </p:grpSp>
      <p:grpSp>
        <p:nvGrpSpPr>
          <p:cNvPr id="692" name="Group 692"/>
          <p:cNvGrpSpPr/>
          <p:nvPr/>
        </p:nvGrpSpPr>
        <p:grpSpPr>
          <a:xfrm>
            <a:off x="1777815" y="9472591"/>
            <a:ext cx="7110127" cy="906003"/>
            <a:chOff x="0" y="0"/>
            <a:chExt cx="7110125" cy="906001"/>
          </a:xfrm>
        </p:grpSpPr>
        <p:pic>
          <p:nvPicPr>
            <p:cNvPr id="690"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691" name="Shape 691"/>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695" name="Group 695"/>
          <p:cNvGrpSpPr/>
          <p:nvPr/>
        </p:nvGrpSpPr>
        <p:grpSpPr>
          <a:xfrm>
            <a:off x="1752546" y="10620855"/>
            <a:ext cx="4762958" cy="823638"/>
            <a:chOff x="0" y="0"/>
            <a:chExt cx="4762957" cy="823637"/>
          </a:xfrm>
        </p:grpSpPr>
        <p:pic>
          <p:nvPicPr>
            <p:cNvPr id="693"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94" name="Shape 694"/>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696" name="Shape 696"/>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697"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00" name="Group 700"/>
          <p:cNvGrpSpPr/>
          <p:nvPr/>
        </p:nvGrpSpPr>
        <p:grpSpPr>
          <a:xfrm>
            <a:off x="13319890" y="7053261"/>
            <a:ext cx="2415132" cy="802641"/>
            <a:chOff x="0" y="0"/>
            <a:chExt cx="2415130" cy="802639"/>
          </a:xfrm>
        </p:grpSpPr>
        <p:sp>
          <p:nvSpPr>
            <p:cNvPr id="698" name="Shape 698"/>
            <p:cNvSpPr/>
            <p:nvPr/>
          </p:nvSpPr>
          <p:spPr>
            <a:xfrm>
              <a:off x="800832" y="0"/>
              <a:ext cx="1614299"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push</a:t>
              </a:r>
            </a:p>
          </p:txBody>
        </p:sp>
        <p:sp>
          <p:nvSpPr>
            <p:cNvPr id="699" name="Shape 699"/>
            <p:cNvSpPr/>
            <p:nvPr/>
          </p:nvSpPr>
          <p:spPr>
            <a:xfrm>
              <a:off x="0" y="168101"/>
              <a:ext cx="631878"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grpSp>
        <p:nvGrpSpPr>
          <p:cNvPr id="703" name="Group 703"/>
          <p:cNvGrpSpPr/>
          <p:nvPr/>
        </p:nvGrpSpPr>
        <p:grpSpPr>
          <a:xfrm>
            <a:off x="1779821" y="8312106"/>
            <a:ext cx="6290827" cy="906001"/>
            <a:chOff x="0" y="0"/>
            <a:chExt cx="6290826" cy="906000"/>
          </a:xfrm>
        </p:grpSpPr>
        <p:pic>
          <p:nvPicPr>
            <p:cNvPr id="701" name="image6.png" descr="Time 128x128.png"/>
            <p:cNvPicPr/>
            <p:nvPr/>
          </p:nvPicPr>
          <p:blipFill>
            <a:blip r:embed="rId3">
              <a:extLst/>
            </a:blip>
            <a:stretch>
              <a:fillRect/>
            </a:stretch>
          </p:blipFill>
          <p:spPr>
            <a:xfrm>
              <a:off x="0" y="0"/>
              <a:ext cx="823638" cy="906001"/>
            </a:xfrm>
            <a:prstGeom prst="rect">
              <a:avLst/>
            </a:prstGeom>
            <a:ln w="12700" cap="flat">
              <a:noFill/>
              <a:miter lim="400000"/>
            </a:ln>
            <a:effectLst/>
          </p:spPr>
        </p:pic>
        <p:sp>
          <p:nvSpPr>
            <p:cNvPr id="702" name="Shape 702"/>
            <p:cNvSpPr/>
            <p:nvPr/>
          </p:nvSpPr>
          <p:spPr>
            <a:xfrm>
              <a:off x="1072282" y="44835"/>
              <a:ext cx="5218545"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SSL Termination</a:t>
              </a:r>
            </a:p>
          </p:txBody>
        </p:sp>
      </p:grpSp>
      <p:sp>
        <p:nvSpPr>
          <p:cNvPr id="704" name="Shape 704"/>
          <p:cNvSpPr/>
          <p:nvPr/>
        </p:nvSpPr>
        <p:spPr>
          <a:xfrm>
            <a:off x="16419159" y="467912"/>
            <a:ext cx="745604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Deploying an Application</a:t>
            </a:r>
          </a:p>
        </p:txBody>
      </p:sp>
      <p:sp>
        <p:nvSpPr>
          <p:cNvPr id="705" name="Shape 705"/>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IaaS versus PaaS</a:t>
            </a:r>
          </a:p>
        </p:txBody>
      </p:sp>
      <p:sp>
        <p:nvSpPr>
          <p:cNvPr id="706" name="Shape 706"/>
          <p:cNvSpPr/>
          <p:nvPr/>
        </p:nvSpPr>
        <p:spPr>
          <a:xfrm>
            <a:off x="19779211" y="2608930"/>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680"/>
                                        </p:tgtEl>
                                        <p:attrNameLst>
                                          <p:attrName>style.visibility</p:attrName>
                                        </p:attrNameLst>
                                      </p:cBhvr>
                                      <p:to>
                                        <p:strVal val="visible"/>
                                      </p:to>
                                    </p:set>
                                    <p:anim calcmode="lin" valueType="num">
                                      <p:cBhvr>
                                        <p:cTn id="7" dur="500" fill="hold"/>
                                        <p:tgtEl>
                                          <p:spTgt spid="680"/>
                                        </p:tgtEl>
                                        <p:attrNameLst>
                                          <p:attrName>ppt_x</p:attrName>
                                        </p:attrNameLst>
                                      </p:cBhvr>
                                      <p:tavLst>
                                        <p:tav tm="0">
                                          <p:val>
                                            <p:strVal val="#ppt_x"/>
                                          </p:val>
                                        </p:tav>
                                        <p:tav tm="100000">
                                          <p:val>
                                            <p:strVal val="#ppt_x"/>
                                          </p:val>
                                        </p:tav>
                                      </p:tavLst>
                                    </p:anim>
                                    <p:anim calcmode="lin" valueType="num">
                                      <p:cBhvr>
                                        <p:cTn id="8" dur="500" fill="hold"/>
                                        <p:tgtEl>
                                          <p:spTgt spid="6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683"/>
                                        </p:tgtEl>
                                        <p:attrNameLst>
                                          <p:attrName>style.visibility</p:attrName>
                                        </p:attrNameLst>
                                      </p:cBhvr>
                                      <p:to>
                                        <p:strVal val="visible"/>
                                      </p:to>
                                    </p:set>
                                    <p:anim calcmode="lin" valueType="num">
                                      <p:cBhvr>
                                        <p:cTn id="13" dur="500" fill="hold"/>
                                        <p:tgtEl>
                                          <p:spTgt spid="683"/>
                                        </p:tgtEl>
                                        <p:attrNameLst>
                                          <p:attrName>ppt_x</p:attrName>
                                        </p:attrNameLst>
                                      </p:cBhvr>
                                      <p:tavLst>
                                        <p:tav tm="0">
                                          <p:val>
                                            <p:strVal val="#ppt_x"/>
                                          </p:val>
                                        </p:tav>
                                        <p:tav tm="100000">
                                          <p:val>
                                            <p:strVal val="#ppt_x"/>
                                          </p:val>
                                        </p:tav>
                                      </p:tavLst>
                                    </p:anim>
                                    <p:anim calcmode="lin" valueType="num">
                                      <p:cBhvr>
                                        <p:cTn id="14" dur="500" fill="hold"/>
                                        <p:tgtEl>
                                          <p:spTgt spid="6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686"/>
                                        </p:tgtEl>
                                        <p:attrNameLst>
                                          <p:attrName>style.visibility</p:attrName>
                                        </p:attrNameLst>
                                      </p:cBhvr>
                                      <p:to>
                                        <p:strVal val="visible"/>
                                      </p:to>
                                    </p:set>
                                    <p:anim calcmode="lin" valueType="num">
                                      <p:cBhvr>
                                        <p:cTn id="19" dur="500" fill="hold"/>
                                        <p:tgtEl>
                                          <p:spTgt spid="686"/>
                                        </p:tgtEl>
                                        <p:attrNameLst>
                                          <p:attrName>ppt_x</p:attrName>
                                        </p:attrNameLst>
                                      </p:cBhvr>
                                      <p:tavLst>
                                        <p:tav tm="0">
                                          <p:val>
                                            <p:strVal val="#ppt_x"/>
                                          </p:val>
                                        </p:tav>
                                        <p:tav tm="100000">
                                          <p:val>
                                            <p:strVal val="#ppt_x"/>
                                          </p:val>
                                        </p:tav>
                                      </p:tavLst>
                                    </p:anim>
                                    <p:anim calcmode="lin" valueType="num">
                                      <p:cBhvr>
                                        <p:cTn id="20" dur="500" fill="hold"/>
                                        <p:tgtEl>
                                          <p:spTgt spid="6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689"/>
                                        </p:tgtEl>
                                        <p:attrNameLst>
                                          <p:attrName>style.visibility</p:attrName>
                                        </p:attrNameLst>
                                      </p:cBhvr>
                                      <p:to>
                                        <p:strVal val="visible"/>
                                      </p:to>
                                    </p:set>
                                    <p:anim calcmode="lin" valueType="num">
                                      <p:cBhvr>
                                        <p:cTn id="25" dur="500" fill="hold"/>
                                        <p:tgtEl>
                                          <p:spTgt spid="689"/>
                                        </p:tgtEl>
                                        <p:attrNameLst>
                                          <p:attrName>ppt_x</p:attrName>
                                        </p:attrNameLst>
                                      </p:cBhvr>
                                      <p:tavLst>
                                        <p:tav tm="0">
                                          <p:val>
                                            <p:strVal val="#ppt_x"/>
                                          </p:val>
                                        </p:tav>
                                        <p:tav tm="100000">
                                          <p:val>
                                            <p:strVal val="#ppt_x"/>
                                          </p:val>
                                        </p:tav>
                                      </p:tavLst>
                                    </p:anim>
                                    <p:anim calcmode="lin" valueType="num">
                                      <p:cBhvr>
                                        <p:cTn id="26" dur="500" fill="hold"/>
                                        <p:tgtEl>
                                          <p:spTgt spid="6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03"/>
                                        </p:tgtEl>
                                        <p:attrNameLst>
                                          <p:attrName>style.visibility</p:attrName>
                                        </p:attrNameLst>
                                      </p:cBhvr>
                                      <p:to>
                                        <p:strVal val="visible"/>
                                      </p:to>
                                    </p:set>
                                    <p:anim calcmode="lin" valueType="num">
                                      <p:cBhvr>
                                        <p:cTn id="31" dur="500" fill="hold"/>
                                        <p:tgtEl>
                                          <p:spTgt spid="703"/>
                                        </p:tgtEl>
                                        <p:attrNameLst>
                                          <p:attrName>ppt_x</p:attrName>
                                        </p:attrNameLst>
                                      </p:cBhvr>
                                      <p:tavLst>
                                        <p:tav tm="0">
                                          <p:val>
                                            <p:strVal val="#ppt_x"/>
                                          </p:val>
                                        </p:tav>
                                        <p:tav tm="100000">
                                          <p:val>
                                            <p:strVal val="#ppt_x"/>
                                          </p:val>
                                        </p:tav>
                                      </p:tavLst>
                                    </p:anim>
                                    <p:anim calcmode="lin" valueType="num">
                                      <p:cBhvr>
                                        <p:cTn id="32" dur="500" fill="hold"/>
                                        <p:tgtEl>
                                          <p:spTgt spid="70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692"/>
                                        </p:tgtEl>
                                        <p:attrNameLst>
                                          <p:attrName>style.visibility</p:attrName>
                                        </p:attrNameLst>
                                      </p:cBhvr>
                                      <p:to>
                                        <p:strVal val="visible"/>
                                      </p:to>
                                    </p:set>
                                    <p:anim calcmode="lin" valueType="num">
                                      <p:cBhvr>
                                        <p:cTn id="37" dur="500" fill="hold"/>
                                        <p:tgtEl>
                                          <p:spTgt spid="692"/>
                                        </p:tgtEl>
                                        <p:attrNameLst>
                                          <p:attrName>ppt_x</p:attrName>
                                        </p:attrNameLst>
                                      </p:cBhvr>
                                      <p:tavLst>
                                        <p:tav tm="0">
                                          <p:val>
                                            <p:strVal val="#ppt_x"/>
                                          </p:val>
                                        </p:tav>
                                        <p:tav tm="100000">
                                          <p:val>
                                            <p:strVal val="#ppt_x"/>
                                          </p:val>
                                        </p:tav>
                                      </p:tavLst>
                                    </p:anim>
                                    <p:anim calcmode="lin" valueType="num">
                                      <p:cBhvr>
                                        <p:cTn id="38" dur="500" fill="hold"/>
                                        <p:tgtEl>
                                          <p:spTgt spid="69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695"/>
                                        </p:tgtEl>
                                        <p:attrNameLst>
                                          <p:attrName>style.visibility</p:attrName>
                                        </p:attrNameLst>
                                      </p:cBhvr>
                                      <p:to>
                                        <p:strVal val="visible"/>
                                      </p:to>
                                    </p:set>
                                    <p:anim calcmode="lin" valueType="num">
                                      <p:cBhvr>
                                        <p:cTn id="43" dur="500" fill="hold"/>
                                        <p:tgtEl>
                                          <p:spTgt spid="695"/>
                                        </p:tgtEl>
                                        <p:attrNameLst>
                                          <p:attrName>ppt_x</p:attrName>
                                        </p:attrNameLst>
                                      </p:cBhvr>
                                      <p:tavLst>
                                        <p:tav tm="0">
                                          <p:val>
                                            <p:strVal val="#ppt_x"/>
                                          </p:val>
                                        </p:tav>
                                        <p:tav tm="100000">
                                          <p:val>
                                            <p:strVal val="#ppt_x"/>
                                          </p:val>
                                        </p:tav>
                                      </p:tavLst>
                                    </p:anim>
                                    <p:anim calcmode="lin" valueType="num">
                                      <p:cBhvr>
                                        <p:cTn id="44" dur="500" fill="hold"/>
                                        <p:tgtEl>
                                          <p:spTgt spid="6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nodeType="clickEffect" presetClass="entr" presetSubtype="4" presetID="2" grpId="8" fill="hold">
                                  <p:stCondLst>
                                    <p:cond delay="0"/>
                                  </p:stCondLst>
                                  <p:iterate type="el" backwards="0">
                                    <p:tmAbs val="0"/>
                                  </p:iterate>
                                  <p:childTnLst>
                                    <p:set>
                                      <p:cBhvr>
                                        <p:cTn id="48" fill="hold"/>
                                        <p:tgtEl>
                                          <p:spTgt spid="700"/>
                                        </p:tgtEl>
                                        <p:attrNameLst>
                                          <p:attrName>style.visibility</p:attrName>
                                        </p:attrNameLst>
                                      </p:cBhvr>
                                      <p:to>
                                        <p:strVal val="visible"/>
                                      </p:to>
                                    </p:set>
                                    <p:anim calcmode="lin" valueType="num">
                                      <p:cBhvr>
                                        <p:cTn id="49" dur="500" fill="hold"/>
                                        <p:tgtEl>
                                          <p:spTgt spid="700"/>
                                        </p:tgtEl>
                                        <p:attrNameLst>
                                          <p:attrName>ppt_x</p:attrName>
                                        </p:attrNameLst>
                                      </p:cBhvr>
                                      <p:tavLst>
                                        <p:tav tm="0">
                                          <p:val>
                                            <p:strVal val="#ppt_x"/>
                                          </p:val>
                                        </p:tav>
                                        <p:tav tm="100000">
                                          <p:val>
                                            <p:strVal val="#ppt_x"/>
                                          </p:val>
                                        </p:tav>
                                      </p:tavLst>
                                    </p:anim>
                                    <p:anim calcmode="lin" valueType="num">
                                      <p:cBhvr>
                                        <p:cTn id="50" dur="500" fill="hold"/>
                                        <p:tgtEl>
                                          <p:spTgt spid="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3" grpId="2"/>
      <p:bldP build="whole" bldLvl="1" animBg="1" rev="0" advAuto="0" spid="680" grpId="1"/>
      <p:bldP build="whole" bldLvl="1" animBg="1" rev="0" advAuto="0" spid="695" grpId="7"/>
      <p:bldP build="whole" bldLvl="1" animBg="1" rev="0" advAuto="0" spid="703" grpId="5"/>
      <p:bldP build="whole" bldLvl="1" animBg="1" rev="0" advAuto="0" spid="700" grpId="8"/>
      <p:bldP build="whole" bldLvl="1" animBg="1" rev="0" advAuto="0" spid="692" grpId="6"/>
      <p:bldP build="whole" bldLvl="1" animBg="1" rev="0" advAuto="0" spid="686" grpId="3"/>
      <p:bldP build="whole" bldLvl="1" animBg="1" rev="0" advAuto="0" spid="689" grpId="4"/>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2" name="Group 712"/>
          <p:cNvGrpSpPr/>
          <p:nvPr/>
        </p:nvGrpSpPr>
        <p:grpSpPr>
          <a:xfrm>
            <a:off x="1799093" y="4769918"/>
            <a:ext cx="4834396" cy="823638"/>
            <a:chOff x="0" y="0"/>
            <a:chExt cx="4834394" cy="823637"/>
          </a:xfrm>
        </p:grpSpPr>
        <p:pic>
          <p:nvPicPr>
            <p:cNvPr id="710"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1" name="Shape 711"/>
            <p:cNvSpPr/>
            <p:nvPr/>
          </p:nvSpPr>
          <p:spPr>
            <a:xfrm>
              <a:off x="1072282" y="4007"/>
              <a:ext cx="376211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New VM</a:t>
              </a:r>
            </a:p>
          </p:txBody>
        </p:sp>
      </p:grpSp>
      <p:grpSp>
        <p:nvGrpSpPr>
          <p:cNvPr id="715" name="Group 715"/>
          <p:cNvGrpSpPr/>
          <p:nvPr/>
        </p:nvGrpSpPr>
        <p:grpSpPr>
          <a:xfrm>
            <a:off x="1775818" y="5833361"/>
            <a:ext cx="6465403" cy="823638"/>
            <a:chOff x="0" y="0"/>
            <a:chExt cx="6465402" cy="823637"/>
          </a:xfrm>
        </p:grpSpPr>
        <p:pic>
          <p:nvPicPr>
            <p:cNvPr id="713"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4" name="Shape 714"/>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718" name="Group 718"/>
          <p:cNvGrpSpPr/>
          <p:nvPr/>
        </p:nvGrpSpPr>
        <p:grpSpPr>
          <a:xfrm>
            <a:off x="1777818" y="6896806"/>
            <a:ext cx="4932176" cy="831921"/>
            <a:chOff x="0" y="0"/>
            <a:chExt cx="4932174" cy="831919"/>
          </a:xfrm>
        </p:grpSpPr>
        <p:pic>
          <p:nvPicPr>
            <p:cNvPr id="716"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7" name="Shape 717"/>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721" name="Group 721"/>
          <p:cNvGrpSpPr/>
          <p:nvPr/>
        </p:nvGrpSpPr>
        <p:grpSpPr>
          <a:xfrm>
            <a:off x="1803095" y="7932928"/>
            <a:ext cx="8956117" cy="831921"/>
            <a:chOff x="0" y="0"/>
            <a:chExt cx="8956115" cy="831919"/>
          </a:xfrm>
        </p:grpSpPr>
        <p:pic>
          <p:nvPicPr>
            <p:cNvPr id="719"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0" name="Shape 720"/>
            <p:cNvSpPr/>
            <p:nvPr/>
          </p:nvSpPr>
          <p:spPr>
            <a:xfrm>
              <a:off x="1072282" y="29280"/>
              <a:ext cx="7883834"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 / Update Route</a:t>
              </a:r>
            </a:p>
          </p:txBody>
        </p:sp>
      </p:grpSp>
      <p:grpSp>
        <p:nvGrpSpPr>
          <p:cNvPr id="724" name="Group 724"/>
          <p:cNvGrpSpPr/>
          <p:nvPr/>
        </p:nvGrpSpPr>
        <p:grpSpPr>
          <a:xfrm>
            <a:off x="1777815" y="8983308"/>
            <a:ext cx="7110127" cy="906003"/>
            <a:chOff x="0" y="0"/>
            <a:chExt cx="7110125" cy="906001"/>
          </a:xfrm>
        </p:grpSpPr>
        <p:pic>
          <p:nvPicPr>
            <p:cNvPr id="722"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723" name="Shape 723"/>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727" name="Group 727"/>
          <p:cNvGrpSpPr/>
          <p:nvPr/>
        </p:nvGrpSpPr>
        <p:grpSpPr>
          <a:xfrm>
            <a:off x="1752546" y="10131571"/>
            <a:ext cx="4762958" cy="823638"/>
            <a:chOff x="0" y="0"/>
            <a:chExt cx="4762957" cy="823637"/>
          </a:xfrm>
        </p:grpSpPr>
        <p:pic>
          <p:nvPicPr>
            <p:cNvPr id="725"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6" name="Shape 726"/>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728" name="Shape 728"/>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729"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32" name="Group 732"/>
          <p:cNvGrpSpPr/>
          <p:nvPr/>
        </p:nvGrpSpPr>
        <p:grpSpPr>
          <a:xfrm>
            <a:off x="13319890" y="7061229"/>
            <a:ext cx="2435894" cy="802641"/>
            <a:chOff x="0" y="0"/>
            <a:chExt cx="2435892" cy="802639"/>
          </a:xfrm>
        </p:grpSpPr>
        <p:sp>
          <p:nvSpPr>
            <p:cNvPr id="730" name="Shape 730"/>
            <p:cNvSpPr/>
            <p:nvPr/>
          </p:nvSpPr>
          <p:spPr>
            <a:xfrm>
              <a:off x="800831" y="0"/>
              <a:ext cx="1635062"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scale</a:t>
              </a:r>
            </a:p>
          </p:txBody>
        </p:sp>
        <p:sp>
          <p:nvSpPr>
            <p:cNvPr id="731" name="Shape 731"/>
            <p:cNvSpPr/>
            <p:nvPr/>
          </p:nvSpPr>
          <p:spPr>
            <a:xfrm>
              <a:off x="0" y="168101"/>
              <a:ext cx="631873"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sp>
        <p:nvSpPr>
          <p:cNvPr id="733" name="Shape 733"/>
          <p:cNvSpPr/>
          <p:nvPr/>
        </p:nvSpPr>
        <p:spPr>
          <a:xfrm>
            <a:off x="17002218" y="467912"/>
            <a:ext cx="676478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Scaling an Application</a:t>
            </a:r>
          </a:p>
        </p:txBody>
      </p:sp>
      <p:sp>
        <p:nvSpPr>
          <p:cNvPr id="734" name="Shape 734"/>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IaaS versus PaaS</a:t>
            </a:r>
          </a:p>
        </p:txBody>
      </p:sp>
      <p:sp>
        <p:nvSpPr>
          <p:cNvPr id="735" name="Shape 735"/>
          <p:cNvSpPr/>
          <p:nvPr/>
        </p:nvSpPr>
        <p:spPr>
          <a:xfrm>
            <a:off x="19779211" y="2608930"/>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712"/>
                                        </p:tgtEl>
                                        <p:attrNameLst>
                                          <p:attrName>style.visibility</p:attrName>
                                        </p:attrNameLst>
                                      </p:cBhvr>
                                      <p:to>
                                        <p:strVal val="visible"/>
                                      </p:to>
                                    </p:set>
                                    <p:anim calcmode="lin" valueType="num">
                                      <p:cBhvr>
                                        <p:cTn id="7" dur="500" fill="hold"/>
                                        <p:tgtEl>
                                          <p:spTgt spid="712"/>
                                        </p:tgtEl>
                                        <p:attrNameLst>
                                          <p:attrName>ppt_x</p:attrName>
                                        </p:attrNameLst>
                                      </p:cBhvr>
                                      <p:tavLst>
                                        <p:tav tm="0">
                                          <p:val>
                                            <p:strVal val="#ppt_x"/>
                                          </p:val>
                                        </p:tav>
                                        <p:tav tm="100000">
                                          <p:val>
                                            <p:strVal val="#ppt_x"/>
                                          </p:val>
                                        </p:tav>
                                      </p:tavLst>
                                    </p:anim>
                                    <p:anim calcmode="lin" valueType="num">
                                      <p:cBhvr>
                                        <p:cTn id="8" dur="500" fill="hold"/>
                                        <p:tgtEl>
                                          <p:spTgt spid="7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715"/>
                                        </p:tgtEl>
                                        <p:attrNameLst>
                                          <p:attrName>style.visibility</p:attrName>
                                        </p:attrNameLst>
                                      </p:cBhvr>
                                      <p:to>
                                        <p:strVal val="visible"/>
                                      </p:to>
                                    </p:set>
                                    <p:anim calcmode="lin" valueType="num">
                                      <p:cBhvr>
                                        <p:cTn id="13" dur="500" fill="hold"/>
                                        <p:tgtEl>
                                          <p:spTgt spid="715"/>
                                        </p:tgtEl>
                                        <p:attrNameLst>
                                          <p:attrName>ppt_x</p:attrName>
                                        </p:attrNameLst>
                                      </p:cBhvr>
                                      <p:tavLst>
                                        <p:tav tm="0">
                                          <p:val>
                                            <p:strVal val="#ppt_x"/>
                                          </p:val>
                                        </p:tav>
                                        <p:tav tm="100000">
                                          <p:val>
                                            <p:strVal val="#ppt_x"/>
                                          </p:val>
                                        </p:tav>
                                      </p:tavLst>
                                    </p:anim>
                                    <p:anim calcmode="lin" valueType="num">
                                      <p:cBhvr>
                                        <p:cTn id="14" dur="500" fill="hold"/>
                                        <p:tgtEl>
                                          <p:spTgt spid="7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718"/>
                                        </p:tgtEl>
                                        <p:attrNameLst>
                                          <p:attrName>style.visibility</p:attrName>
                                        </p:attrNameLst>
                                      </p:cBhvr>
                                      <p:to>
                                        <p:strVal val="visible"/>
                                      </p:to>
                                    </p:set>
                                    <p:anim calcmode="lin" valueType="num">
                                      <p:cBhvr>
                                        <p:cTn id="19" dur="500" fill="hold"/>
                                        <p:tgtEl>
                                          <p:spTgt spid="718"/>
                                        </p:tgtEl>
                                        <p:attrNameLst>
                                          <p:attrName>ppt_x</p:attrName>
                                        </p:attrNameLst>
                                      </p:cBhvr>
                                      <p:tavLst>
                                        <p:tav tm="0">
                                          <p:val>
                                            <p:strVal val="#ppt_x"/>
                                          </p:val>
                                        </p:tav>
                                        <p:tav tm="100000">
                                          <p:val>
                                            <p:strVal val="#ppt_x"/>
                                          </p:val>
                                        </p:tav>
                                      </p:tavLst>
                                    </p:anim>
                                    <p:anim calcmode="lin" valueType="num">
                                      <p:cBhvr>
                                        <p:cTn id="20" dur="500" fill="hold"/>
                                        <p:tgtEl>
                                          <p:spTgt spid="7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721"/>
                                        </p:tgtEl>
                                        <p:attrNameLst>
                                          <p:attrName>style.visibility</p:attrName>
                                        </p:attrNameLst>
                                      </p:cBhvr>
                                      <p:to>
                                        <p:strVal val="visible"/>
                                      </p:to>
                                    </p:set>
                                    <p:anim calcmode="lin" valueType="num">
                                      <p:cBhvr>
                                        <p:cTn id="25" dur="500" fill="hold"/>
                                        <p:tgtEl>
                                          <p:spTgt spid="721"/>
                                        </p:tgtEl>
                                        <p:attrNameLst>
                                          <p:attrName>ppt_x</p:attrName>
                                        </p:attrNameLst>
                                      </p:cBhvr>
                                      <p:tavLst>
                                        <p:tav tm="0">
                                          <p:val>
                                            <p:strVal val="#ppt_x"/>
                                          </p:val>
                                        </p:tav>
                                        <p:tav tm="100000">
                                          <p:val>
                                            <p:strVal val="#ppt_x"/>
                                          </p:val>
                                        </p:tav>
                                      </p:tavLst>
                                    </p:anim>
                                    <p:anim calcmode="lin" valueType="num">
                                      <p:cBhvr>
                                        <p:cTn id="26" dur="500" fill="hold"/>
                                        <p:tgtEl>
                                          <p:spTgt spid="7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24"/>
                                        </p:tgtEl>
                                        <p:attrNameLst>
                                          <p:attrName>style.visibility</p:attrName>
                                        </p:attrNameLst>
                                      </p:cBhvr>
                                      <p:to>
                                        <p:strVal val="visible"/>
                                      </p:to>
                                    </p:set>
                                    <p:anim calcmode="lin" valueType="num">
                                      <p:cBhvr>
                                        <p:cTn id="31" dur="500" fill="hold"/>
                                        <p:tgtEl>
                                          <p:spTgt spid="724"/>
                                        </p:tgtEl>
                                        <p:attrNameLst>
                                          <p:attrName>ppt_x</p:attrName>
                                        </p:attrNameLst>
                                      </p:cBhvr>
                                      <p:tavLst>
                                        <p:tav tm="0">
                                          <p:val>
                                            <p:strVal val="#ppt_x"/>
                                          </p:val>
                                        </p:tav>
                                        <p:tav tm="100000">
                                          <p:val>
                                            <p:strVal val="#ppt_x"/>
                                          </p:val>
                                        </p:tav>
                                      </p:tavLst>
                                    </p:anim>
                                    <p:anim calcmode="lin" valueType="num">
                                      <p:cBhvr>
                                        <p:cTn id="32" dur="500" fill="hold"/>
                                        <p:tgtEl>
                                          <p:spTgt spid="7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727"/>
                                        </p:tgtEl>
                                        <p:attrNameLst>
                                          <p:attrName>style.visibility</p:attrName>
                                        </p:attrNameLst>
                                      </p:cBhvr>
                                      <p:to>
                                        <p:strVal val="visible"/>
                                      </p:to>
                                    </p:set>
                                    <p:anim calcmode="lin" valueType="num">
                                      <p:cBhvr>
                                        <p:cTn id="37" dur="500" fill="hold"/>
                                        <p:tgtEl>
                                          <p:spTgt spid="727"/>
                                        </p:tgtEl>
                                        <p:attrNameLst>
                                          <p:attrName>ppt_x</p:attrName>
                                        </p:attrNameLst>
                                      </p:cBhvr>
                                      <p:tavLst>
                                        <p:tav tm="0">
                                          <p:val>
                                            <p:strVal val="#ppt_x"/>
                                          </p:val>
                                        </p:tav>
                                        <p:tav tm="100000">
                                          <p:val>
                                            <p:strVal val="#ppt_x"/>
                                          </p:val>
                                        </p:tav>
                                      </p:tavLst>
                                    </p:anim>
                                    <p:anim calcmode="lin" valueType="num">
                                      <p:cBhvr>
                                        <p:cTn id="38" dur="500" fill="hold"/>
                                        <p:tgtEl>
                                          <p:spTgt spid="7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732"/>
                                        </p:tgtEl>
                                        <p:attrNameLst>
                                          <p:attrName>style.visibility</p:attrName>
                                        </p:attrNameLst>
                                      </p:cBhvr>
                                      <p:to>
                                        <p:strVal val="visible"/>
                                      </p:to>
                                    </p:set>
                                    <p:anim calcmode="lin" valueType="num">
                                      <p:cBhvr>
                                        <p:cTn id="43" dur="500" fill="hold"/>
                                        <p:tgtEl>
                                          <p:spTgt spid="732"/>
                                        </p:tgtEl>
                                        <p:attrNameLst>
                                          <p:attrName>ppt_x</p:attrName>
                                        </p:attrNameLst>
                                      </p:cBhvr>
                                      <p:tavLst>
                                        <p:tav tm="0">
                                          <p:val>
                                            <p:strVal val="#ppt_x"/>
                                          </p:val>
                                        </p:tav>
                                        <p:tav tm="100000">
                                          <p:val>
                                            <p:strVal val="#ppt_x"/>
                                          </p:val>
                                        </p:tav>
                                      </p:tavLst>
                                    </p:anim>
                                    <p:anim calcmode="lin" valueType="num">
                                      <p:cBhvr>
                                        <p:cTn id="44" dur="500" fill="hold"/>
                                        <p:tgtEl>
                                          <p:spTgt spid="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 grpId="5"/>
      <p:bldP build="whole" bldLvl="1" animBg="1" rev="0" advAuto="0" spid="727" grpId="6"/>
      <p:bldP build="whole" bldLvl="1" animBg="1" rev="0" advAuto="0" spid="721" grpId="4"/>
      <p:bldP build="whole" bldLvl="1" animBg="1" rev="0" advAuto="0" spid="718" grpId="3"/>
      <p:bldP build="whole" bldLvl="1" animBg="1" rev="0" advAuto="0" spid="732" grpId="7"/>
      <p:bldP build="whole" bldLvl="1" animBg="1" rev="0" advAuto="0" spid="715" grpId="2"/>
      <p:bldP build="whole" bldLvl="1" animBg="1" rev="0" advAuto="0" spid="712"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9" name="image102.jpg" descr="Provisioning_workflow.jpg"/>
          <p:cNvPicPr/>
          <p:nvPr/>
        </p:nvPicPr>
        <p:blipFill>
          <a:blip r:embed="rId3">
            <a:extLst/>
          </a:blip>
          <a:stretch>
            <a:fillRect/>
          </a:stretch>
        </p:blipFill>
        <p:spPr>
          <a:xfrm>
            <a:off x="408303" y="2643410"/>
            <a:ext cx="23610980" cy="9367969"/>
          </a:xfrm>
          <a:prstGeom prst="rect">
            <a:avLst/>
          </a:prstGeom>
          <a:ln w="12700">
            <a:miter lim="400000"/>
          </a:ln>
        </p:spPr>
      </p:pic>
      <p:sp>
        <p:nvSpPr>
          <p:cNvPr id="740" name="Shape 740"/>
          <p:cNvSpPr/>
          <p:nvPr>
            <p:ph type="title" idx="4294967295"/>
          </p:nvPr>
        </p:nvSpPr>
        <p:spPr>
          <a:xfrm>
            <a:off x="977900" y="867834"/>
            <a:ext cx="23406101" cy="1227668"/>
          </a:xfrm>
          <a:prstGeom prst="rect">
            <a:avLst/>
          </a:prstGeom>
        </p:spPr>
        <p:txBody>
          <a:bodyPr>
            <a:normAutofit fontScale="100000" lnSpcReduction="0"/>
          </a:bodyPr>
          <a:lstStyle>
            <a:lvl1pPr>
              <a:defRPr sz="8000">
                <a:solidFill>
                  <a:srgbClr val="00685D"/>
                </a:solidFill>
                <a:uFillTx/>
                <a:latin typeface="Arial"/>
                <a:ea typeface="Arial"/>
                <a:cs typeface="Arial"/>
                <a:sym typeface="Arial"/>
              </a:defRPr>
            </a:lvl1pPr>
          </a:lstStyle>
          <a:p>
            <a:pPr lvl="0">
              <a:defRPr sz="1800">
                <a:solidFill>
                  <a:srgbClr val="000000"/>
                </a:solidFill>
              </a:defRPr>
            </a:pPr>
            <a:r>
              <a:rPr sz="8000">
                <a:solidFill>
                  <a:srgbClr val="00685D"/>
                </a:solidFill>
              </a:rPr>
              <a:t>Taking the Application Lifecycles From Months…</a:t>
            </a:r>
          </a:p>
        </p:txBody>
      </p:sp>
    </p:spTree>
  </p:cSld>
  <p:clrMapOvr>
    <a:masterClrMapping/>
  </p:clrMapOvr>
  <p:transition spd="med"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9174508" y="4394199"/>
            <a:ext cx="9973311" cy="492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228600" indent="-228600" algn="l">
              <a:spcBef>
                <a:spcPts val="2000"/>
              </a:spcBef>
              <a:buSzPct val="100000"/>
              <a:buAutoNum type="arabicPeriod" startAt="1"/>
              <a:defRPr sz="1800"/>
            </a:pPr>
            <a:r>
              <a:rPr sz="5000"/>
              <a:t>  Industry Trends</a:t>
            </a:r>
            <a:endParaRPr sz="5000"/>
          </a:p>
          <a:p>
            <a:pPr lvl="0" marL="228600" indent="-228600" algn="l">
              <a:spcBef>
                <a:spcPts val="2000"/>
              </a:spcBef>
              <a:buSzPct val="100000"/>
              <a:buAutoNum type="arabicPeriod" startAt="1"/>
              <a:defRPr sz="1800"/>
            </a:pPr>
            <a:r>
              <a:rPr sz="5000"/>
              <a:t>  Cloud Foundry in Action</a:t>
            </a:r>
            <a:endParaRPr sz="5000"/>
          </a:p>
          <a:p>
            <a:pPr lvl="0" marL="228600" indent="-228600" algn="l">
              <a:spcBef>
                <a:spcPts val="2000"/>
              </a:spcBef>
              <a:buSzPct val="100000"/>
              <a:buAutoNum type="arabicPeriod" startAt="1"/>
              <a:defRPr sz="1800"/>
            </a:pPr>
            <a:r>
              <a:rPr sz="5000"/>
              <a:t>  The Cloud Foundry Foundation</a:t>
            </a:r>
            <a:endParaRPr sz="5000"/>
          </a:p>
          <a:p>
            <a:pPr lvl="0" marL="228600" indent="-228600" algn="l">
              <a:spcBef>
                <a:spcPts val="2000"/>
              </a:spcBef>
              <a:buSzPct val="100000"/>
              <a:buAutoNum type="arabicPeriod" startAt="1"/>
              <a:defRPr sz="1800"/>
            </a:pPr>
            <a:r>
              <a:rPr sz="5000"/>
              <a:t>  Pivotal Cloud Foundry</a:t>
            </a:r>
            <a:endParaRPr sz="5000"/>
          </a:p>
          <a:p>
            <a:pPr lvl="0" marL="228600" indent="-228600" algn="l">
              <a:spcBef>
                <a:spcPts val="2000"/>
              </a:spcBef>
              <a:buSzPct val="100000"/>
              <a:buAutoNum type="arabicPeriod" startAt="1"/>
              <a:defRPr sz="1800"/>
            </a:pPr>
            <a:r>
              <a:rPr sz="5000"/>
              <a:t>  Case Studies</a:t>
            </a:r>
          </a:p>
        </p:txBody>
      </p:sp>
      <p:sp>
        <p:nvSpPr>
          <p:cNvPr id="321" name="Shape 321"/>
          <p:cNvSpPr/>
          <p:nvPr/>
        </p:nvSpPr>
        <p:spPr>
          <a:xfrm flipV="1">
            <a:off x="7929821" y="2079580"/>
            <a:ext cx="1" cy="9556840"/>
          </a:xfrm>
          <a:prstGeom prst="line">
            <a:avLst/>
          </a:prstGeom>
          <a:ln w="25400">
            <a:solidFill/>
            <a:miter lim="400000"/>
          </a:ln>
        </p:spPr>
        <p:txBody>
          <a:bodyPr lIns="50800" tIns="50800" rIns="50800" bIns="50800" anchor="ctr"/>
          <a:lstStyle/>
          <a:p>
            <a:pPr lvl="0">
              <a:defRPr sz="3200"/>
            </a:pPr>
          </a:p>
        </p:txBody>
      </p:sp>
      <p:sp>
        <p:nvSpPr>
          <p:cNvPr id="322" name="Shape 322"/>
          <p:cNvSpPr/>
          <p:nvPr/>
        </p:nvSpPr>
        <p:spPr>
          <a:xfrm>
            <a:off x="646043" y="5570473"/>
            <a:ext cx="6466333" cy="2575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8000">
                <a:solidFill>
                  <a:srgbClr val="10786D"/>
                </a:solidFill>
                <a:latin typeface="FreightSans Pro Medium"/>
                <a:ea typeface="FreightSans Pro Medium"/>
                <a:cs typeface="FreightSans Pro Medium"/>
                <a:sym typeface="FreightSans Pro Medium"/>
              </a:rPr>
              <a:t>Pivotal</a:t>
            </a:r>
            <a:endParaRPr sz="8000">
              <a:solidFill>
                <a:srgbClr val="10786D"/>
              </a:solidFill>
              <a:latin typeface="FreightSans Pro Medium"/>
              <a:ea typeface="FreightSans Pro Medium"/>
              <a:cs typeface="FreightSans Pro Medium"/>
              <a:sym typeface="FreightSans Pro Medium"/>
            </a:endParaRPr>
          </a:p>
          <a:p>
            <a:pPr lvl="0" algn="l">
              <a:defRPr sz="1800"/>
            </a:pPr>
            <a:r>
              <a:rPr sz="8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nvSpPr>
        <p:spPr>
          <a:xfrm>
            <a:off x="-1" y="3115733"/>
            <a:ext cx="24384001" cy="10600268"/>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45" name="Shape 745"/>
          <p:cNvSpPr/>
          <p:nvPr/>
        </p:nvSpPr>
        <p:spPr>
          <a:xfrm>
            <a:off x="1275645" y="2528709"/>
            <a:ext cx="10295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6" name="Shape 746"/>
          <p:cNvSpPr/>
          <p:nvPr/>
        </p:nvSpPr>
        <p:spPr>
          <a:xfrm>
            <a:off x="12180711" y="2528709"/>
            <a:ext cx="10803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7" name="Shape 747"/>
          <p:cNvSpPr/>
          <p:nvPr/>
        </p:nvSpPr>
        <p:spPr>
          <a:xfrm>
            <a:off x="4468367" y="2690242"/>
            <a:ext cx="3546535"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Developer</a:t>
            </a:r>
          </a:p>
        </p:txBody>
      </p:sp>
      <p:sp>
        <p:nvSpPr>
          <p:cNvPr id="748" name="Shape 748"/>
          <p:cNvSpPr/>
          <p:nvPr/>
        </p:nvSpPr>
        <p:spPr>
          <a:xfrm>
            <a:off x="16064479" y="2690242"/>
            <a:ext cx="3230090"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Operator</a:t>
            </a:r>
          </a:p>
        </p:txBody>
      </p:sp>
      <p:sp>
        <p:nvSpPr>
          <p:cNvPr id="749" name="Shape 749"/>
          <p:cNvSpPr/>
          <p:nvPr>
            <p:ph type="title"/>
          </p:nvPr>
        </p:nvSpPr>
        <p:spPr>
          <a:xfrm>
            <a:off x="977901" y="867834"/>
            <a:ext cx="22428201" cy="1227668"/>
          </a:xfrm>
          <a:prstGeom prst="rect">
            <a:avLst/>
          </a:prstGeom>
        </p:spPr>
        <p:txBody>
          <a:bodyPr>
            <a:normAutofit fontScale="100000" lnSpcReduction="0"/>
          </a:bodyPr>
          <a:lstStyle/>
          <a:p>
            <a:pPr lvl="0">
              <a:defRPr sz="1800">
                <a:solidFill>
                  <a:srgbClr val="000000"/>
                </a:solidFill>
              </a:defRPr>
            </a:pPr>
            <a:r>
              <a:rPr sz="8400">
                <a:solidFill>
                  <a:srgbClr val="00685D"/>
                </a:solidFill>
              </a:rPr>
              <a:t>…to Hours and Minutes</a:t>
            </a:r>
          </a:p>
        </p:txBody>
      </p:sp>
      <p:grpSp>
        <p:nvGrpSpPr>
          <p:cNvPr id="754" name="Group 754"/>
          <p:cNvGrpSpPr/>
          <p:nvPr/>
        </p:nvGrpSpPr>
        <p:grpSpPr>
          <a:xfrm>
            <a:off x="1691916" y="4109167"/>
            <a:ext cx="9529239" cy="8905580"/>
            <a:chOff x="0" y="0"/>
            <a:chExt cx="9529237" cy="8905578"/>
          </a:xfrm>
        </p:grpSpPr>
        <p:pic>
          <p:nvPicPr>
            <p:cNvPr id="750" name="image103.png" descr="Time 128x128.png"/>
            <p:cNvPicPr/>
            <p:nvPr/>
          </p:nvPicPr>
          <p:blipFill>
            <a:blip r:embed="rId3">
              <a:alphaModFix amt="66000"/>
              <a:extLst/>
            </a:blip>
            <a:stretch>
              <a:fillRect/>
            </a:stretch>
          </p:blipFill>
          <p:spPr>
            <a:xfrm>
              <a:off x="-1" y="7775271"/>
              <a:ext cx="1130308" cy="1130308"/>
            </a:xfrm>
            <a:prstGeom prst="rect">
              <a:avLst/>
            </a:prstGeom>
            <a:ln w="12700" cap="flat">
              <a:noFill/>
              <a:miter lim="400000"/>
            </a:ln>
            <a:effectLst/>
          </p:spPr>
        </p:pic>
        <p:sp>
          <p:nvSpPr>
            <p:cNvPr id="751" name="Shape 751"/>
            <p:cNvSpPr/>
            <p:nvPr/>
          </p:nvSpPr>
          <p:spPr>
            <a:xfrm>
              <a:off x="1293354" y="7865868"/>
              <a:ext cx="744650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lvl="0">
                <a:defRPr b="0" sz="1800">
                  <a:solidFill>
                    <a:srgbClr val="000000"/>
                  </a:solidFill>
                </a:defRPr>
              </a:pPr>
              <a:r>
                <a:rPr b="1" sz="3600">
                  <a:solidFill>
                    <a:srgbClr val="4D4D4D"/>
                  </a:solidFill>
                </a:rPr>
                <a:t>App Deployment:  30-90 seconds</a:t>
              </a:r>
            </a:p>
          </p:txBody>
        </p:sp>
        <p:pic>
          <p:nvPicPr>
            <p:cNvPr id="752" name="image104.png" descr="console"/>
            <p:cNvPicPr/>
            <p:nvPr/>
          </p:nvPicPr>
          <p:blipFill>
            <a:blip r:embed="rId4">
              <a:extLst/>
            </a:blip>
            <a:srcRect l="5957" t="0" r="7890" b="0"/>
            <a:stretch>
              <a:fillRect/>
            </a:stretch>
          </p:blipFill>
          <p:spPr>
            <a:xfrm>
              <a:off x="1303735" y="2791744"/>
              <a:ext cx="7291389" cy="4658923"/>
            </a:xfrm>
            <a:prstGeom prst="rect">
              <a:avLst/>
            </a:prstGeom>
            <a:ln w="12700" cap="flat">
              <a:noFill/>
              <a:miter lim="400000"/>
            </a:ln>
            <a:effectLst>
              <a:outerShdw sx="100000" sy="100000" kx="0" ky="0" algn="b" rotWithShape="0" blurRad="127000" dist="101600" dir="2700000">
                <a:srgbClr val="000000">
                  <a:alpha val="40000"/>
                </a:srgbClr>
              </a:outerShdw>
            </a:effectLst>
          </p:spPr>
        </p:pic>
        <p:sp>
          <p:nvSpPr>
            <p:cNvPr id="753" name="Shape 753"/>
            <p:cNvSpPr/>
            <p:nvPr/>
          </p:nvSpPr>
          <p:spPr>
            <a:xfrm>
              <a:off x="227189" y="0"/>
              <a:ext cx="9302049"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3600">
                  <a:solidFill>
                    <a:srgbClr val="00685D"/>
                  </a:solidFill>
                  <a:latin typeface="Arial"/>
                  <a:ea typeface="Arial"/>
                  <a:cs typeface="Arial"/>
                  <a:sym typeface="Arial"/>
                </a:rPr>
                <a:t>Auto-select runtimes</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Deploy app</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Select and bind middleware</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Scale app</a:t>
              </a:r>
              <a:endParaRPr b="1" sz="3600">
                <a:solidFill>
                  <a:srgbClr val="00685D"/>
                </a:solidFill>
                <a:latin typeface="Arial"/>
                <a:ea typeface="Arial"/>
                <a:cs typeface="Arial"/>
                <a:sym typeface="Arial"/>
              </a:endParaRPr>
            </a:p>
          </p:txBody>
        </p:sp>
      </p:grpSp>
      <p:grpSp>
        <p:nvGrpSpPr>
          <p:cNvPr id="759" name="Group 759"/>
          <p:cNvGrpSpPr/>
          <p:nvPr/>
        </p:nvGrpSpPr>
        <p:grpSpPr>
          <a:xfrm>
            <a:off x="13004789" y="3996277"/>
            <a:ext cx="9302050" cy="9018471"/>
            <a:chOff x="0" y="0"/>
            <a:chExt cx="9302048" cy="9018470"/>
          </a:xfrm>
        </p:grpSpPr>
        <p:sp>
          <p:nvSpPr>
            <p:cNvPr id="755" name="Shape 755"/>
            <p:cNvSpPr/>
            <p:nvPr/>
          </p:nvSpPr>
          <p:spPr>
            <a:xfrm>
              <a:off x="1211703" y="7896875"/>
              <a:ext cx="675936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lvl="0">
                <a:defRPr b="0" sz="1800">
                  <a:solidFill>
                    <a:srgbClr val="000000"/>
                  </a:solidFill>
                </a:defRPr>
              </a:pPr>
              <a:r>
                <a:rPr b="1" sz="3600">
                  <a:solidFill>
                    <a:srgbClr val="4D4D4D"/>
                  </a:solidFill>
                </a:rPr>
                <a:t>Cloud Deployment:  2-4 hours</a:t>
              </a:r>
            </a:p>
          </p:txBody>
        </p:sp>
        <p:pic>
          <p:nvPicPr>
            <p:cNvPr id="756" name="image103.png" descr="Time 128x128.png"/>
            <p:cNvPicPr/>
            <p:nvPr/>
          </p:nvPicPr>
          <p:blipFill>
            <a:blip r:embed="rId3">
              <a:alphaModFix amt="66000"/>
              <a:extLst/>
            </a:blip>
            <a:stretch>
              <a:fillRect/>
            </a:stretch>
          </p:blipFill>
          <p:spPr>
            <a:xfrm>
              <a:off x="22578" y="7888163"/>
              <a:ext cx="1130308" cy="1130308"/>
            </a:xfrm>
            <a:prstGeom prst="rect">
              <a:avLst/>
            </a:prstGeom>
            <a:ln w="12700" cap="flat">
              <a:noFill/>
              <a:miter lim="400000"/>
            </a:ln>
            <a:effectLst/>
          </p:spPr>
        </p:pic>
        <p:sp>
          <p:nvSpPr>
            <p:cNvPr id="757" name="Shape 757"/>
            <p:cNvSpPr/>
            <p:nvPr/>
          </p:nvSpPr>
          <p:spPr>
            <a:xfrm>
              <a:off x="-1" y="0"/>
              <a:ext cx="9302050"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3600">
                  <a:solidFill>
                    <a:srgbClr val="00685D"/>
                  </a:solidFill>
                  <a:latin typeface="Arial"/>
                  <a:ea typeface="Arial"/>
                  <a:cs typeface="Arial"/>
                  <a:sym typeface="Arial"/>
                </a:rPr>
                <a:t>Establish infrastructure</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Provision </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Add capacity</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Control Auth, Policies, HA</a:t>
              </a:r>
              <a:endParaRPr b="1" sz="3600">
                <a:solidFill>
                  <a:srgbClr val="00685D"/>
                </a:solidFill>
                <a:latin typeface="Arial"/>
                <a:ea typeface="Arial"/>
                <a:cs typeface="Arial"/>
                <a:sym typeface="Arial"/>
              </a:endParaRPr>
            </a:p>
          </p:txBody>
        </p:sp>
        <p:pic>
          <p:nvPicPr>
            <p:cNvPr id="758" name="image105.png"/>
            <p:cNvPicPr/>
            <p:nvPr/>
          </p:nvPicPr>
          <p:blipFill>
            <a:blip r:embed="rId5">
              <a:extLst/>
            </a:blip>
            <a:stretch>
              <a:fillRect/>
            </a:stretch>
          </p:blipFill>
          <p:spPr>
            <a:xfrm>
              <a:off x="1196624" y="2709322"/>
              <a:ext cx="6805867" cy="4831647"/>
            </a:xfrm>
            <a:prstGeom prst="rect">
              <a:avLst/>
            </a:prstGeom>
            <a:ln w="12700" cap="flat">
              <a:noFill/>
              <a:miter lim="400000"/>
            </a:ln>
            <a:effectLst>
              <a:outerShdw sx="100000" sy="100000" kx="0" ky="0" algn="b" rotWithShape="0" blurRad="127000" dist="101600" dir="2700000">
                <a:srgbClr val="000000">
                  <a:alpha val="43000"/>
                </a:srgbClr>
              </a:outerShdw>
            </a:effectLst>
          </p:spPr>
        </p:pic>
      </p:grpSp>
    </p:spTree>
  </p:cSld>
  <p:clrMapOvr>
    <a:masterClrMapping/>
  </p:clrMapOvr>
  <p:transition spd="med"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title"/>
          </p:nvPr>
        </p:nvSpPr>
        <p:spPr>
          <a:prstGeom prst="rect">
            <a:avLst/>
          </a:prstGeom>
        </p:spPr>
        <p:txBody>
          <a:bodyPr/>
          <a:lstStyle/>
          <a:p>
            <a:pPr lvl="0">
              <a:defRPr sz="1800"/>
            </a:pPr>
            <a:r>
              <a:rPr sz="11200"/>
              <a:t>Cloud Foundry</a:t>
            </a:r>
          </a:p>
        </p:txBody>
      </p:sp>
      <p:sp>
        <p:nvSpPr>
          <p:cNvPr id="764" name="Shape 764"/>
          <p:cNvSpPr/>
          <p:nvPr>
            <p:ph type="body" idx="1"/>
          </p:nvPr>
        </p:nvSpPr>
        <p:spPr>
          <a:prstGeom prst="rect">
            <a:avLst/>
          </a:prstGeom>
        </p:spPr>
        <p:txBody>
          <a:bodyPr/>
          <a:lstStyle/>
          <a:p>
            <a:pPr lvl="0">
              <a:defRPr sz="1800"/>
            </a:pPr>
            <a:r>
              <a:rPr sz="4400"/>
              <a:t>The community and ecosystem</a:t>
            </a:r>
          </a:p>
        </p:txBody>
      </p:sp>
    </p:spTree>
  </p:cSld>
  <p:clrMapOvr>
    <a:masterClrMapping/>
  </p:clrMapOvr>
  <p:transition spd="med"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p>
            <a:pPr lvl="0">
              <a:defRPr sz="1800"/>
            </a:pPr>
            <a:r>
              <a:rPr sz="11200"/>
              <a:t>Cloud Foundry</a:t>
            </a:r>
          </a:p>
        </p:txBody>
      </p:sp>
      <p:sp>
        <p:nvSpPr>
          <p:cNvPr id="767" name="Shape 767"/>
          <p:cNvSpPr/>
          <p:nvPr>
            <p:ph type="body" idx="1"/>
          </p:nvPr>
        </p:nvSpPr>
        <p:spPr>
          <a:prstGeom prst="rect">
            <a:avLst/>
          </a:prstGeom>
        </p:spPr>
        <p:txBody>
          <a:bodyPr/>
          <a:lstStyle/>
          <a:p>
            <a:pPr lvl="0">
              <a:defRPr sz="1800"/>
            </a:pPr>
            <a:r>
              <a:rPr sz="4400"/>
              <a:t>The Open Platform</a:t>
            </a:r>
          </a:p>
        </p:txBody>
      </p:sp>
      <p:pic>
        <p:nvPicPr>
          <p:cNvPr id="768" name="image34.png" descr="oss-logo-cf.png"/>
          <p:cNvPicPr/>
          <p:nvPr/>
        </p:nvPicPr>
        <p:blipFill>
          <a:blip r:embed="rId2">
            <a:extLst/>
          </a:blip>
          <a:srcRect l="1" t="0" r="0" b="827"/>
          <a:stretch>
            <a:fillRect/>
          </a:stretch>
        </p:blipFill>
        <p:spPr>
          <a:xfrm>
            <a:off x="7110214" y="1421111"/>
            <a:ext cx="10163396" cy="7241568"/>
          </a:xfrm>
          <a:prstGeom prst="rect">
            <a:avLst/>
          </a:prstGeom>
          <a:ln w="12700">
            <a:miter lim="400000"/>
          </a:ln>
        </p:spPr>
      </p:pic>
    </p:spTree>
  </p:cSld>
  <p:clrMapOvr>
    <a:masterClrMapping/>
  </p:clrMapOvr>
  <p:transition spd="med"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nvSpPr>
        <p:spPr>
          <a:xfrm>
            <a:off x="8840437" y="3227608"/>
            <a:ext cx="14957087" cy="2786803"/>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71" name="image35.png"/>
          <p:cNvPicPr/>
          <p:nvPr/>
        </p:nvPicPr>
        <p:blipFill>
          <a:blip r:embed="rId3">
            <a:extLst/>
          </a:blip>
          <a:stretch>
            <a:fillRect/>
          </a:stretch>
        </p:blipFill>
        <p:spPr>
          <a:xfrm>
            <a:off x="19000372" y="3510808"/>
            <a:ext cx="3224934" cy="983963"/>
          </a:xfrm>
          <a:prstGeom prst="rect">
            <a:avLst/>
          </a:prstGeom>
          <a:ln w="12700">
            <a:miter lim="400000"/>
          </a:ln>
        </p:spPr>
      </p:pic>
      <p:pic>
        <p:nvPicPr>
          <p:cNvPr id="772" name="image36.png"/>
          <p:cNvPicPr/>
          <p:nvPr/>
        </p:nvPicPr>
        <p:blipFill>
          <a:blip r:embed="rId4">
            <a:extLst/>
          </a:blip>
          <a:stretch>
            <a:fillRect/>
          </a:stretch>
        </p:blipFill>
        <p:spPr>
          <a:xfrm>
            <a:off x="11626653" y="3550399"/>
            <a:ext cx="1831654" cy="792289"/>
          </a:xfrm>
          <a:prstGeom prst="rect">
            <a:avLst/>
          </a:prstGeom>
          <a:ln w="12700">
            <a:miter lim="400000"/>
          </a:ln>
        </p:spPr>
      </p:pic>
      <p:pic>
        <p:nvPicPr>
          <p:cNvPr id="773" name="image38.png"/>
          <p:cNvPicPr/>
          <p:nvPr/>
        </p:nvPicPr>
        <p:blipFill>
          <a:blip r:embed="rId5">
            <a:extLst/>
          </a:blip>
          <a:stretch>
            <a:fillRect/>
          </a:stretch>
        </p:blipFill>
        <p:spPr>
          <a:xfrm>
            <a:off x="9264717" y="4848965"/>
            <a:ext cx="2832868" cy="575687"/>
          </a:xfrm>
          <a:prstGeom prst="rect">
            <a:avLst/>
          </a:prstGeom>
          <a:ln w="12700">
            <a:miter lim="400000"/>
          </a:ln>
        </p:spPr>
      </p:pic>
      <p:pic>
        <p:nvPicPr>
          <p:cNvPr id="774" name="image39.png"/>
          <p:cNvPicPr/>
          <p:nvPr/>
        </p:nvPicPr>
        <p:blipFill>
          <a:blip r:embed="rId6">
            <a:extLst/>
          </a:blip>
          <a:stretch>
            <a:fillRect/>
          </a:stretch>
        </p:blipFill>
        <p:spPr>
          <a:xfrm>
            <a:off x="13538888" y="3288550"/>
            <a:ext cx="2657054" cy="1308975"/>
          </a:xfrm>
          <a:prstGeom prst="rect">
            <a:avLst/>
          </a:prstGeom>
          <a:ln w="12700">
            <a:miter lim="400000"/>
          </a:ln>
        </p:spPr>
      </p:pic>
      <p:pic>
        <p:nvPicPr>
          <p:cNvPr id="775" name="image40.png"/>
          <p:cNvPicPr/>
          <p:nvPr/>
        </p:nvPicPr>
        <p:blipFill>
          <a:blip r:embed="rId7">
            <a:extLst/>
          </a:blip>
          <a:stretch>
            <a:fillRect/>
          </a:stretch>
        </p:blipFill>
        <p:spPr>
          <a:xfrm>
            <a:off x="9219661" y="3236821"/>
            <a:ext cx="2241379" cy="1418897"/>
          </a:xfrm>
          <a:prstGeom prst="rect">
            <a:avLst/>
          </a:prstGeom>
          <a:ln w="12700">
            <a:miter lim="400000"/>
          </a:ln>
        </p:spPr>
      </p:pic>
      <p:pic>
        <p:nvPicPr>
          <p:cNvPr id="776" name="image41.png"/>
          <p:cNvPicPr/>
          <p:nvPr/>
        </p:nvPicPr>
        <p:blipFill>
          <a:blip r:embed="rId8">
            <a:extLst/>
          </a:blip>
          <a:stretch>
            <a:fillRect/>
          </a:stretch>
        </p:blipFill>
        <p:spPr>
          <a:xfrm>
            <a:off x="16276522" y="4388533"/>
            <a:ext cx="1943996" cy="1062169"/>
          </a:xfrm>
          <a:prstGeom prst="rect">
            <a:avLst/>
          </a:prstGeom>
          <a:ln w="12700">
            <a:miter lim="400000"/>
          </a:ln>
        </p:spPr>
      </p:pic>
      <p:pic>
        <p:nvPicPr>
          <p:cNvPr id="777" name="image42.png"/>
          <p:cNvPicPr/>
          <p:nvPr/>
        </p:nvPicPr>
        <p:blipFill>
          <a:blip r:embed="rId9">
            <a:extLst/>
          </a:blip>
          <a:stretch>
            <a:fillRect/>
          </a:stretch>
        </p:blipFill>
        <p:spPr>
          <a:xfrm>
            <a:off x="12393317" y="4551309"/>
            <a:ext cx="1165211" cy="1065825"/>
          </a:xfrm>
          <a:prstGeom prst="rect">
            <a:avLst/>
          </a:prstGeom>
          <a:ln w="12700">
            <a:miter lim="400000"/>
          </a:ln>
        </p:spPr>
      </p:pic>
      <p:pic>
        <p:nvPicPr>
          <p:cNvPr id="778" name="image43.png"/>
          <p:cNvPicPr/>
          <p:nvPr/>
        </p:nvPicPr>
        <p:blipFill>
          <a:blip r:embed="rId10">
            <a:extLst/>
          </a:blip>
          <a:stretch>
            <a:fillRect/>
          </a:stretch>
        </p:blipFill>
        <p:spPr>
          <a:xfrm>
            <a:off x="18301099" y="4578625"/>
            <a:ext cx="3426687" cy="1011193"/>
          </a:xfrm>
          <a:prstGeom prst="rect">
            <a:avLst/>
          </a:prstGeom>
          <a:ln w="12700">
            <a:miter lim="400000"/>
          </a:ln>
        </p:spPr>
      </p:pic>
      <p:pic>
        <p:nvPicPr>
          <p:cNvPr id="779" name="image44.png"/>
          <p:cNvPicPr/>
          <p:nvPr/>
        </p:nvPicPr>
        <p:blipFill>
          <a:blip r:embed="rId11">
            <a:extLst/>
          </a:blip>
          <a:stretch>
            <a:fillRect/>
          </a:stretch>
        </p:blipFill>
        <p:spPr>
          <a:xfrm>
            <a:off x="16282837" y="3643059"/>
            <a:ext cx="2672467" cy="668310"/>
          </a:xfrm>
          <a:prstGeom prst="rect">
            <a:avLst/>
          </a:prstGeom>
          <a:ln w="12700">
            <a:miter lim="400000"/>
          </a:ln>
        </p:spPr>
      </p:pic>
      <p:sp>
        <p:nvSpPr>
          <p:cNvPr id="780" name="Shape 780"/>
          <p:cNvSpPr/>
          <p:nvPr/>
        </p:nvSpPr>
        <p:spPr>
          <a:xfrm>
            <a:off x="586476" y="3259339"/>
            <a:ext cx="7856871" cy="2818414"/>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81" name="image45.png"/>
          <p:cNvPicPr/>
          <p:nvPr/>
        </p:nvPicPr>
        <p:blipFill>
          <a:blip r:embed="rId12">
            <a:extLst/>
          </a:blip>
          <a:stretch>
            <a:fillRect/>
          </a:stretch>
        </p:blipFill>
        <p:spPr>
          <a:xfrm>
            <a:off x="840751" y="3751618"/>
            <a:ext cx="2088527" cy="382839"/>
          </a:xfrm>
          <a:prstGeom prst="rect">
            <a:avLst/>
          </a:prstGeom>
          <a:ln w="12700">
            <a:miter lim="400000"/>
          </a:ln>
        </p:spPr>
      </p:pic>
      <p:pic>
        <p:nvPicPr>
          <p:cNvPr id="782" name="image46.png"/>
          <p:cNvPicPr/>
          <p:nvPr/>
        </p:nvPicPr>
        <p:blipFill>
          <a:blip r:embed="rId13">
            <a:extLst/>
          </a:blip>
          <a:stretch>
            <a:fillRect/>
          </a:stretch>
        </p:blipFill>
        <p:spPr>
          <a:xfrm>
            <a:off x="5594368" y="4782874"/>
            <a:ext cx="2583369" cy="524710"/>
          </a:xfrm>
          <a:prstGeom prst="rect">
            <a:avLst/>
          </a:prstGeom>
          <a:ln w="12700">
            <a:miter lim="400000"/>
          </a:ln>
        </p:spPr>
      </p:pic>
      <p:pic>
        <p:nvPicPr>
          <p:cNvPr id="783" name="image48.png"/>
          <p:cNvPicPr/>
          <p:nvPr/>
        </p:nvPicPr>
        <p:blipFill>
          <a:blip r:embed="rId14">
            <a:extLst/>
          </a:blip>
          <a:stretch>
            <a:fillRect/>
          </a:stretch>
        </p:blipFill>
        <p:spPr>
          <a:xfrm>
            <a:off x="3532795" y="4643881"/>
            <a:ext cx="1636767" cy="661700"/>
          </a:xfrm>
          <a:prstGeom prst="rect">
            <a:avLst/>
          </a:prstGeom>
          <a:ln w="12700">
            <a:miter lim="400000"/>
          </a:ln>
        </p:spPr>
      </p:pic>
      <p:pic>
        <p:nvPicPr>
          <p:cNvPr id="784" name="image49.png"/>
          <p:cNvPicPr/>
          <p:nvPr/>
        </p:nvPicPr>
        <p:blipFill>
          <a:blip r:embed="rId15">
            <a:extLst/>
          </a:blip>
          <a:stretch>
            <a:fillRect/>
          </a:stretch>
        </p:blipFill>
        <p:spPr>
          <a:xfrm>
            <a:off x="5205605" y="3769461"/>
            <a:ext cx="1377438" cy="442687"/>
          </a:xfrm>
          <a:prstGeom prst="rect">
            <a:avLst/>
          </a:prstGeom>
          <a:ln w="12700">
            <a:miter lim="400000"/>
          </a:ln>
        </p:spPr>
      </p:pic>
      <p:pic>
        <p:nvPicPr>
          <p:cNvPr id="785" name="image50.png"/>
          <p:cNvPicPr/>
          <p:nvPr/>
        </p:nvPicPr>
        <p:blipFill>
          <a:blip r:embed="rId16">
            <a:extLst/>
          </a:blip>
          <a:stretch>
            <a:fillRect/>
          </a:stretch>
        </p:blipFill>
        <p:spPr>
          <a:xfrm>
            <a:off x="7082253" y="3577635"/>
            <a:ext cx="1095484" cy="880174"/>
          </a:xfrm>
          <a:prstGeom prst="rect">
            <a:avLst/>
          </a:prstGeom>
          <a:ln w="12700">
            <a:miter lim="400000"/>
          </a:ln>
        </p:spPr>
      </p:pic>
      <p:pic>
        <p:nvPicPr>
          <p:cNvPr id="786" name="image51.png"/>
          <p:cNvPicPr/>
          <p:nvPr/>
        </p:nvPicPr>
        <p:blipFill>
          <a:blip r:embed="rId17">
            <a:extLst/>
          </a:blip>
          <a:stretch>
            <a:fillRect/>
          </a:stretch>
        </p:blipFill>
        <p:spPr>
          <a:xfrm>
            <a:off x="3147570" y="3655488"/>
            <a:ext cx="1598468" cy="692515"/>
          </a:xfrm>
          <a:prstGeom prst="rect">
            <a:avLst/>
          </a:prstGeom>
          <a:ln w="12700">
            <a:miter lim="400000"/>
          </a:ln>
        </p:spPr>
      </p:pic>
      <p:sp>
        <p:nvSpPr>
          <p:cNvPr id="787" name="Shape 787"/>
          <p:cNvSpPr/>
          <p:nvPr/>
        </p:nvSpPr>
        <p:spPr>
          <a:xfrm>
            <a:off x="2373074" y="5792768"/>
            <a:ext cx="3956209" cy="763945"/>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Platinum members</a:t>
            </a:r>
          </a:p>
        </p:txBody>
      </p:sp>
      <p:sp>
        <p:nvSpPr>
          <p:cNvPr id="788" name="Shape 788"/>
          <p:cNvSpPr/>
          <p:nvPr/>
        </p:nvSpPr>
        <p:spPr>
          <a:xfrm>
            <a:off x="14299221" y="5819157"/>
            <a:ext cx="316563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Gold members</a:t>
            </a:r>
          </a:p>
        </p:txBody>
      </p:sp>
      <p:sp>
        <p:nvSpPr>
          <p:cNvPr id="789" name="Shape 789"/>
          <p:cNvSpPr/>
          <p:nvPr/>
        </p:nvSpPr>
        <p:spPr>
          <a:xfrm>
            <a:off x="1174591" y="7156141"/>
            <a:ext cx="22051882" cy="3582372"/>
          </a:xfrm>
          <a:prstGeom prst="roundRect">
            <a:avLst>
              <a:gd name="adj" fmla="val 4862"/>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90" name="Shape 790"/>
          <p:cNvSpPr/>
          <p:nvPr/>
        </p:nvSpPr>
        <p:spPr>
          <a:xfrm>
            <a:off x="9570674" y="10437225"/>
            <a:ext cx="334720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Silver members</a:t>
            </a:r>
          </a:p>
        </p:txBody>
      </p:sp>
      <p:pic>
        <p:nvPicPr>
          <p:cNvPr id="791" name="image52.png"/>
          <p:cNvPicPr/>
          <p:nvPr/>
        </p:nvPicPr>
        <p:blipFill>
          <a:blip r:embed="rId18">
            <a:extLst/>
          </a:blip>
          <a:stretch>
            <a:fillRect/>
          </a:stretch>
        </p:blipFill>
        <p:spPr>
          <a:xfrm>
            <a:off x="3697878" y="7477700"/>
            <a:ext cx="1634067" cy="804334"/>
          </a:xfrm>
          <a:prstGeom prst="rect">
            <a:avLst/>
          </a:prstGeom>
          <a:ln w="12700">
            <a:miter lim="400000"/>
          </a:ln>
        </p:spPr>
      </p:pic>
      <p:pic>
        <p:nvPicPr>
          <p:cNvPr id="792" name="image53.png"/>
          <p:cNvPicPr/>
          <p:nvPr/>
        </p:nvPicPr>
        <p:blipFill>
          <a:blip r:embed="rId19">
            <a:extLst/>
          </a:blip>
          <a:stretch>
            <a:fillRect/>
          </a:stretch>
        </p:blipFill>
        <p:spPr>
          <a:xfrm>
            <a:off x="5671929" y="7593483"/>
            <a:ext cx="2397761" cy="772161"/>
          </a:xfrm>
          <a:prstGeom prst="rect">
            <a:avLst/>
          </a:prstGeom>
          <a:ln w="12700">
            <a:miter lim="400000"/>
          </a:ln>
        </p:spPr>
      </p:pic>
      <p:grpSp>
        <p:nvGrpSpPr>
          <p:cNvPr id="795" name="Group 795"/>
          <p:cNvGrpSpPr/>
          <p:nvPr/>
        </p:nvGrpSpPr>
        <p:grpSpPr>
          <a:xfrm>
            <a:off x="8204937" y="7400823"/>
            <a:ext cx="1896534" cy="1001765"/>
            <a:chOff x="0" y="0"/>
            <a:chExt cx="1896533" cy="1001763"/>
          </a:xfrm>
        </p:grpSpPr>
        <p:pic>
          <p:nvPicPr>
            <p:cNvPr id="793" name="image54.png"/>
            <p:cNvPicPr/>
            <p:nvPr/>
          </p:nvPicPr>
          <p:blipFill>
            <a:blip r:embed="rId20">
              <a:extLst/>
            </a:blip>
            <a:srcRect l="221" t="0" r="55779" b="0"/>
            <a:stretch>
              <a:fillRect/>
            </a:stretch>
          </p:blipFill>
          <p:spPr>
            <a:xfrm>
              <a:off x="528320" y="0"/>
              <a:ext cx="894081" cy="650241"/>
            </a:xfrm>
            <a:prstGeom prst="rect">
              <a:avLst/>
            </a:prstGeom>
            <a:ln w="12700" cap="flat">
              <a:noFill/>
              <a:miter lim="400000"/>
            </a:ln>
            <a:effectLst/>
          </p:spPr>
        </p:pic>
        <p:sp>
          <p:nvSpPr>
            <p:cNvPr id="794" name="Shape 794"/>
            <p:cNvSpPr/>
            <p:nvPr/>
          </p:nvSpPr>
          <p:spPr>
            <a:xfrm>
              <a:off x="0" y="474133"/>
              <a:ext cx="1896534" cy="527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000">
                  <a:solidFill>
                    <a:srgbClr val="B8B8B8"/>
                  </a:solidFill>
                  <a:latin typeface="Arial"/>
                  <a:ea typeface="Arial"/>
                  <a:cs typeface="Arial"/>
                  <a:sym typeface="Arial"/>
                </a:defRPr>
              </a:lvl1pPr>
            </a:lstStyle>
            <a:p>
              <a:pPr lvl="0">
                <a:defRPr b="0" sz="1800">
                  <a:solidFill>
                    <a:srgbClr val="000000"/>
                  </a:solidFill>
                </a:defRPr>
              </a:pPr>
              <a:r>
                <a:rPr b="1" sz="2000">
                  <a:solidFill>
                    <a:srgbClr val="B8B8B8"/>
                  </a:solidFill>
                </a:rPr>
                <a:t>Anchora</a:t>
              </a:r>
            </a:p>
          </p:txBody>
        </p:sp>
      </p:grpSp>
      <p:pic>
        <p:nvPicPr>
          <p:cNvPr id="796" name="image55.png"/>
          <p:cNvPicPr/>
          <p:nvPr/>
        </p:nvPicPr>
        <p:blipFill>
          <a:blip r:embed="rId21">
            <a:extLst/>
          </a:blip>
          <a:stretch>
            <a:fillRect/>
          </a:stretch>
        </p:blipFill>
        <p:spPr>
          <a:xfrm>
            <a:off x="10420324" y="7518823"/>
            <a:ext cx="2905761" cy="792481"/>
          </a:xfrm>
          <a:prstGeom prst="rect">
            <a:avLst/>
          </a:prstGeom>
          <a:ln w="12700">
            <a:miter lim="400000"/>
          </a:ln>
        </p:spPr>
      </p:pic>
      <p:pic>
        <p:nvPicPr>
          <p:cNvPr id="797" name="image56.png"/>
          <p:cNvPicPr/>
          <p:nvPr/>
        </p:nvPicPr>
        <p:blipFill>
          <a:blip r:embed="rId22">
            <a:extLst/>
          </a:blip>
          <a:stretch>
            <a:fillRect/>
          </a:stretch>
        </p:blipFill>
        <p:spPr>
          <a:xfrm>
            <a:off x="17172703" y="7595057"/>
            <a:ext cx="2675468" cy="508001"/>
          </a:xfrm>
          <a:prstGeom prst="rect">
            <a:avLst/>
          </a:prstGeom>
          <a:ln w="12700">
            <a:miter lim="400000"/>
          </a:ln>
        </p:spPr>
      </p:pic>
      <p:pic>
        <p:nvPicPr>
          <p:cNvPr id="798" name="image57.png"/>
          <p:cNvPicPr/>
          <p:nvPr/>
        </p:nvPicPr>
        <p:blipFill>
          <a:blip r:embed="rId23">
            <a:extLst/>
          </a:blip>
          <a:stretch>
            <a:fillRect/>
          </a:stretch>
        </p:blipFill>
        <p:spPr>
          <a:xfrm>
            <a:off x="20580022" y="7663960"/>
            <a:ext cx="2056047" cy="475489"/>
          </a:xfrm>
          <a:prstGeom prst="rect">
            <a:avLst/>
          </a:prstGeom>
          <a:ln w="12700">
            <a:miter lim="400000"/>
          </a:ln>
        </p:spPr>
      </p:pic>
      <p:pic>
        <p:nvPicPr>
          <p:cNvPr id="799" name="image58.png"/>
          <p:cNvPicPr/>
          <p:nvPr/>
        </p:nvPicPr>
        <p:blipFill>
          <a:blip r:embed="rId24">
            <a:extLst/>
          </a:blip>
          <a:stretch>
            <a:fillRect/>
          </a:stretch>
        </p:blipFill>
        <p:spPr>
          <a:xfrm>
            <a:off x="1568666" y="8753404"/>
            <a:ext cx="2133601" cy="396241"/>
          </a:xfrm>
          <a:prstGeom prst="rect">
            <a:avLst/>
          </a:prstGeom>
          <a:ln w="12700">
            <a:miter lim="400000"/>
          </a:ln>
        </p:spPr>
      </p:pic>
      <p:pic>
        <p:nvPicPr>
          <p:cNvPr id="800" name="image59.png"/>
          <p:cNvPicPr/>
          <p:nvPr/>
        </p:nvPicPr>
        <p:blipFill>
          <a:blip r:embed="rId25">
            <a:extLst/>
          </a:blip>
          <a:srcRect l="0" t="24767" r="0" b="22781"/>
          <a:stretch>
            <a:fillRect/>
          </a:stretch>
        </p:blipFill>
        <p:spPr>
          <a:xfrm>
            <a:off x="6193424" y="8686276"/>
            <a:ext cx="2262294" cy="536449"/>
          </a:xfrm>
          <a:prstGeom prst="rect">
            <a:avLst/>
          </a:prstGeom>
          <a:ln w="12700">
            <a:miter lim="400000"/>
          </a:ln>
        </p:spPr>
      </p:pic>
      <p:pic>
        <p:nvPicPr>
          <p:cNvPr id="801" name="image60.png"/>
          <p:cNvPicPr/>
          <p:nvPr/>
        </p:nvPicPr>
        <p:blipFill>
          <a:blip r:embed="rId26">
            <a:extLst/>
          </a:blip>
          <a:stretch>
            <a:fillRect/>
          </a:stretch>
        </p:blipFill>
        <p:spPr>
          <a:xfrm>
            <a:off x="10918823" y="8669787"/>
            <a:ext cx="2709334" cy="677334"/>
          </a:xfrm>
          <a:prstGeom prst="rect">
            <a:avLst/>
          </a:prstGeom>
          <a:ln w="12700">
            <a:miter lim="400000"/>
          </a:ln>
        </p:spPr>
      </p:pic>
      <p:pic>
        <p:nvPicPr>
          <p:cNvPr id="802" name="image61.png"/>
          <p:cNvPicPr/>
          <p:nvPr/>
        </p:nvPicPr>
        <p:blipFill>
          <a:blip r:embed="rId27">
            <a:extLst/>
          </a:blip>
          <a:stretch>
            <a:fillRect/>
          </a:stretch>
        </p:blipFill>
        <p:spPr>
          <a:xfrm>
            <a:off x="14146694" y="8537326"/>
            <a:ext cx="2205399" cy="834475"/>
          </a:xfrm>
          <a:prstGeom prst="rect">
            <a:avLst/>
          </a:prstGeom>
          <a:ln w="12700">
            <a:miter lim="400000"/>
          </a:ln>
        </p:spPr>
      </p:pic>
      <p:pic>
        <p:nvPicPr>
          <p:cNvPr id="803" name="image62.png"/>
          <p:cNvPicPr/>
          <p:nvPr/>
        </p:nvPicPr>
        <p:blipFill>
          <a:blip r:embed="rId28">
            <a:extLst/>
          </a:blip>
          <a:stretch>
            <a:fillRect/>
          </a:stretch>
        </p:blipFill>
        <p:spPr>
          <a:xfrm>
            <a:off x="19158714" y="8327352"/>
            <a:ext cx="1253068" cy="1181948"/>
          </a:xfrm>
          <a:prstGeom prst="rect">
            <a:avLst/>
          </a:prstGeom>
          <a:ln w="12700">
            <a:miter lim="400000"/>
          </a:ln>
        </p:spPr>
      </p:pic>
      <p:pic>
        <p:nvPicPr>
          <p:cNvPr id="804" name="image63.png"/>
          <p:cNvPicPr/>
          <p:nvPr/>
        </p:nvPicPr>
        <p:blipFill>
          <a:blip r:embed="rId29">
            <a:extLst/>
          </a:blip>
          <a:stretch>
            <a:fillRect/>
          </a:stretch>
        </p:blipFill>
        <p:spPr>
          <a:xfrm>
            <a:off x="3656769" y="9489013"/>
            <a:ext cx="2540001" cy="846668"/>
          </a:xfrm>
          <a:prstGeom prst="rect">
            <a:avLst/>
          </a:prstGeom>
          <a:ln w="12700">
            <a:miter lim="400000"/>
          </a:ln>
        </p:spPr>
      </p:pic>
      <p:pic>
        <p:nvPicPr>
          <p:cNvPr id="805" name="image64.png"/>
          <p:cNvPicPr/>
          <p:nvPr/>
        </p:nvPicPr>
        <p:blipFill>
          <a:blip r:embed="rId30">
            <a:extLst/>
          </a:blip>
          <a:srcRect l="0" t="15166" r="0" b="14333"/>
          <a:stretch>
            <a:fillRect/>
          </a:stretch>
        </p:blipFill>
        <p:spPr>
          <a:xfrm>
            <a:off x="6834436" y="9370664"/>
            <a:ext cx="1625601" cy="1146049"/>
          </a:xfrm>
          <a:prstGeom prst="rect">
            <a:avLst/>
          </a:prstGeom>
          <a:ln w="12700">
            <a:miter lim="400000"/>
          </a:ln>
        </p:spPr>
      </p:pic>
      <p:pic>
        <p:nvPicPr>
          <p:cNvPr id="806" name="image65.png"/>
          <p:cNvPicPr/>
          <p:nvPr/>
        </p:nvPicPr>
        <p:blipFill>
          <a:blip r:embed="rId31">
            <a:extLst/>
          </a:blip>
          <a:stretch>
            <a:fillRect/>
          </a:stretch>
        </p:blipFill>
        <p:spPr>
          <a:xfrm>
            <a:off x="11582541" y="9736366"/>
            <a:ext cx="2783841" cy="406401"/>
          </a:xfrm>
          <a:prstGeom prst="rect">
            <a:avLst/>
          </a:prstGeom>
          <a:ln w="12700">
            <a:miter lim="400000"/>
          </a:ln>
        </p:spPr>
      </p:pic>
      <p:pic>
        <p:nvPicPr>
          <p:cNvPr id="807" name="image66.png" descr="starkandwayne.png"/>
          <p:cNvPicPr/>
          <p:nvPr/>
        </p:nvPicPr>
        <p:blipFill>
          <a:blip r:embed="rId32">
            <a:extLst/>
          </a:blip>
          <a:stretch>
            <a:fillRect/>
          </a:stretch>
        </p:blipFill>
        <p:spPr>
          <a:xfrm>
            <a:off x="14146694" y="9719922"/>
            <a:ext cx="2640585" cy="490729"/>
          </a:xfrm>
          <a:prstGeom prst="rect">
            <a:avLst/>
          </a:prstGeom>
          <a:ln w="12700">
            <a:miter lim="400000"/>
          </a:ln>
        </p:spPr>
      </p:pic>
      <p:pic>
        <p:nvPicPr>
          <p:cNvPr id="808" name="image67.png"/>
          <p:cNvPicPr/>
          <p:nvPr/>
        </p:nvPicPr>
        <p:blipFill>
          <a:blip r:embed="rId33">
            <a:extLst/>
          </a:blip>
          <a:stretch>
            <a:fillRect/>
          </a:stretch>
        </p:blipFill>
        <p:spPr>
          <a:xfrm>
            <a:off x="17360662" y="9751926"/>
            <a:ext cx="2299548" cy="426721"/>
          </a:xfrm>
          <a:prstGeom prst="rect">
            <a:avLst/>
          </a:prstGeom>
          <a:ln w="12700">
            <a:miter lim="400000"/>
          </a:ln>
        </p:spPr>
      </p:pic>
      <p:sp>
        <p:nvSpPr>
          <p:cNvPr id="809" name="Shape 809"/>
          <p:cNvSpPr/>
          <p:nvPr/>
        </p:nvSpPr>
        <p:spPr>
          <a:xfrm>
            <a:off x="1231921" y="11513489"/>
            <a:ext cx="21918508" cy="70044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914400">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Over 100k downloads of Cloud Foundry (OSS) software and tools!</a:t>
            </a:r>
          </a:p>
        </p:txBody>
      </p:sp>
      <p:pic>
        <p:nvPicPr>
          <p:cNvPr id="810" name="image68.png"/>
          <p:cNvPicPr/>
          <p:nvPr/>
        </p:nvPicPr>
        <p:blipFill>
          <a:blip r:embed="rId34">
            <a:extLst/>
          </a:blip>
          <a:stretch>
            <a:fillRect/>
          </a:stretch>
        </p:blipFill>
        <p:spPr>
          <a:xfrm>
            <a:off x="22090645" y="3313962"/>
            <a:ext cx="1564641" cy="1476588"/>
          </a:xfrm>
          <a:prstGeom prst="rect">
            <a:avLst/>
          </a:prstGeom>
          <a:ln w="12700">
            <a:miter lim="400000"/>
          </a:ln>
        </p:spPr>
      </p:pic>
      <p:sp>
        <p:nvSpPr>
          <p:cNvPr id="811" name="Shape 811"/>
          <p:cNvSpPr/>
          <p:nvPr/>
        </p:nvSpPr>
        <p:spPr>
          <a:xfrm>
            <a:off x="14546590" y="515450"/>
            <a:ext cx="934923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Cloud Foundry Foundation</a:t>
            </a:r>
          </a:p>
        </p:txBody>
      </p:sp>
      <p:sp>
        <p:nvSpPr>
          <p:cNvPr id="812" name="Shape 812"/>
          <p:cNvSpPr/>
          <p:nvPr/>
        </p:nvSpPr>
        <p:spPr>
          <a:xfrm>
            <a:off x="17168558" y="1240595"/>
            <a:ext cx="6680350"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Largest Open Source PaaS Ecosystem</a:t>
            </a:r>
          </a:p>
        </p:txBody>
      </p:sp>
      <p:pic>
        <p:nvPicPr>
          <p:cNvPr id="813" name="pasted-image.pdf"/>
          <p:cNvPicPr/>
          <p:nvPr/>
        </p:nvPicPr>
        <p:blipFill>
          <a:blip r:embed="rId35">
            <a:extLst/>
          </a:blip>
          <a:stretch>
            <a:fillRect/>
          </a:stretch>
        </p:blipFill>
        <p:spPr>
          <a:xfrm>
            <a:off x="21968829" y="4965651"/>
            <a:ext cx="1435101" cy="533401"/>
          </a:xfrm>
          <a:prstGeom prst="rect">
            <a:avLst/>
          </a:prstGeom>
          <a:ln w="12700">
            <a:miter lim="400000"/>
          </a:ln>
        </p:spPr>
      </p:pic>
      <p:pic>
        <p:nvPicPr>
          <p:cNvPr id="814" name="pasted-image.tif"/>
          <p:cNvPicPr/>
          <p:nvPr/>
        </p:nvPicPr>
        <p:blipFill>
          <a:blip r:embed="rId36">
            <a:extLst/>
          </a:blip>
          <a:stretch>
            <a:fillRect/>
          </a:stretch>
        </p:blipFill>
        <p:spPr>
          <a:xfrm>
            <a:off x="856991" y="4433993"/>
            <a:ext cx="2226223" cy="1027488"/>
          </a:xfrm>
          <a:prstGeom prst="rect">
            <a:avLst/>
          </a:prstGeom>
          <a:ln w="12700">
            <a:miter lim="400000"/>
          </a:ln>
        </p:spPr>
      </p:pic>
      <p:pic>
        <p:nvPicPr>
          <p:cNvPr id="815" name="pasted-image.tif"/>
          <p:cNvPicPr/>
          <p:nvPr/>
        </p:nvPicPr>
        <p:blipFill>
          <a:blip r:embed="rId37">
            <a:extLst/>
          </a:blip>
          <a:stretch>
            <a:fillRect/>
          </a:stretch>
        </p:blipFill>
        <p:spPr>
          <a:xfrm>
            <a:off x="13939279" y="4545041"/>
            <a:ext cx="1956493" cy="902998"/>
          </a:xfrm>
          <a:prstGeom prst="rect">
            <a:avLst/>
          </a:prstGeom>
          <a:ln w="12700">
            <a:miter lim="400000"/>
          </a:ln>
        </p:spPr>
      </p:pic>
      <p:pic>
        <p:nvPicPr>
          <p:cNvPr id="816" name="pasted-image.tif"/>
          <p:cNvPicPr/>
          <p:nvPr/>
        </p:nvPicPr>
        <p:blipFill>
          <a:blip r:embed="rId38">
            <a:extLst/>
          </a:blip>
          <a:stretch>
            <a:fillRect/>
          </a:stretch>
        </p:blipFill>
        <p:spPr>
          <a:xfrm>
            <a:off x="1528498" y="7384736"/>
            <a:ext cx="1792798" cy="827445"/>
          </a:xfrm>
          <a:prstGeom prst="rect">
            <a:avLst/>
          </a:prstGeom>
          <a:ln w="12700">
            <a:miter lim="400000"/>
          </a:ln>
        </p:spPr>
      </p:pic>
      <p:pic>
        <p:nvPicPr>
          <p:cNvPr id="817" name="pasted-image.tif"/>
          <p:cNvPicPr/>
          <p:nvPr/>
        </p:nvPicPr>
        <p:blipFill>
          <a:blip r:embed="rId39">
            <a:extLst/>
          </a:blip>
          <a:stretch>
            <a:fillRect/>
          </a:stretch>
        </p:blipFill>
        <p:spPr>
          <a:xfrm>
            <a:off x="14280880" y="7432860"/>
            <a:ext cx="1937029" cy="894014"/>
          </a:xfrm>
          <a:prstGeom prst="rect">
            <a:avLst/>
          </a:prstGeom>
          <a:ln w="12700">
            <a:miter lim="400000"/>
          </a:ln>
        </p:spPr>
      </p:pic>
      <p:pic>
        <p:nvPicPr>
          <p:cNvPr id="818" name="pasted-image.tif"/>
          <p:cNvPicPr/>
          <p:nvPr/>
        </p:nvPicPr>
        <p:blipFill>
          <a:blip r:embed="rId40">
            <a:extLst/>
          </a:blip>
          <a:stretch>
            <a:fillRect/>
          </a:stretch>
        </p:blipFill>
        <p:spPr>
          <a:xfrm>
            <a:off x="3991202" y="8570662"/>
            <a:ext cx="1871134" cy="863601"/>
          </a:xfrm>
          <a:prstGeom prst="rect">
            <a:avLst/>
          </a:prstGeom>
          <a:ln w="12700">
            <a:miter lim="400000"/>
          </a:ln>
        </p:spPr>
      </p:pic>
      <p:pic>
        <p:nvPicPr>
          <p:cNvPr id="819" name="pasted-image.tif"/>
          <p:cNvPicPr/>
          <p:nvPr/>
        </p:nvPicPr>
        <p:blipFill>
          <a:blip r:embed="rId41">
            <a:extLst/>
          </a:blip>
          <a:stretch>
            <a:fillRect/>
          </a:stretch>
        </p:blipFill>
        <p:spPr>
          <a:xfrm>
            <a:off x="8859326" y="8617263"/>
            <a:ext cx="1651001" cy="762001"/>
          </a:xfrm>
          <a:prstGeom prst="rect">
            <a:avLst/>
          </a:prstGeom>
          <a:ln w="12700">
            <a:miter lim="400000"/>
          </a:ln>
        </p:spPr>
      </p:pic>
      <p:pic>
        <p:nvPicPr>
          <p:cNvPr id="820" name="pasted-image.tif"/>
          <p:cNvPicPr/>
          <p:nvPr/>
        </p:nvPicPr>
        <p:blipFill>
          <a:blip r:embed="rId42">
            <a:extLst/>
          </a:blip>
          <a:stretch>
            <a:fillRect/>
          </a:stretch>
        </p:blipFill>
        <p:spPr>
          <a:xfrm>
            <a:off x="16948976" y="8537326"/>
            <a:ext cx="1651001" cy="762001"/>
          </a:xfrm>
          <a:prstGeom prst="rect">
            <a:avLst/>
          </a:prstGeom>
          <a:ln w="12700">
            <a:miter lim="400000"/>
          </a:ln>
        </p:spPr>
      </p:pic>
      <p:pic>
        <p:nvPicPr>
          <p:cNvPr id="821" name="pasted-image.tif"/>
          <p:cNvPicPr/>
          <p:nvPr/>
        </p:nvPicPr>
        <p:blipFill>
          <a:blip r:embed="rId43">
            <a:extLst/>
          </a:blip>
          <a:stretch>
            <a:fillRect/>
          </a:stretch>
        </p:blipFill>
        <p:spPr>
          <a:xfrm>
            <a:off x="1597272" y="9531346"/>
            <a:ext cx="1651001" cy="762001"/>
          </a:xfrm>
          <a:prstGeom prst="rect">
            <a:avLst/>
          </a:prstGeom>
          <a:ln w="12700">
            <a:miter lim="400000"/>
          </a:ln>
        </p:spPr>
      </p:pic>
      <p:pic>
        <p:nvPicPr>
          <p:cNvPr id="822" name="pasted-image.tif"/>
          <p:cNvPicPr/>
          <p:nvPr/>
        </p:nvPicPr>
        <p:blipFill>
          <a:blip r:embed="rId44">
            <a:extLst/>
          </a:blip>
          <a:stretch>
            <a:fillRect/>
          </a:stretch>
        </p:blipFill>
        <p:spPr>
          <a:xfrm>
            <a:off x="20970519" y="8623834"/>
            <a:ext cx="1651001" cy="762001"/>
          </a:xfrm>
          <a:prstGeom prst="rect">
            <a:avLst/>
          </a:prstGeom>
          <a:ln w="12700">
            <a:miter lim="400000"/>
          </a:ln>
        </p:spPr>
      </p:pic>
      <p:pic>
        <p:nvPicPr>
          <p:cNvPr id="823" name="pasted-image.tif"/>
          <p:cNvPicPr/>
          <p:nvPr/>
        </p:nvPicPr>
        <p:blipFill>
          <a:blip r:embed="rId45">
            <a:extLst/>
          </a:blip>
          <a:stretch>
            <a:fillRect/>
          </a:stretch>
        </p:blipFill>
        <p:spPr>
          <a:xfrm>
            <a:off x="20614375" y="9577038"/>
            <a:ext cx="1651001" cy="762001"/>
          </a:xfrm>
          <a:prstGeom prst="rect">
            <a:avLst/>
          </a:prstGeom>
          <a:ln w="12700">
            <a:miter lim="400000"/>
          </a:ln>
        </p:spPr>
      </p:pic>
      <p:pic>
        <p:nvPicPr>
          <p:cNvPr id="824" name="pasted-image.tif"/>
          <p:cNvPicPr/>
          <p:nvPr/>
        </p:nvPicPr>
        <p:blipFill>
          <a:blip r:embed="rId46">
            <a:extLst/>
          </a:blip>
          <a:stretch>
            <a:fillRect/>
          </a:stretch>
        </p:blipFill>
        <p:spPr>
          <a:xfrm>
            <a:off x="8889655" y="9506539"/>
            <a:ext cx="1956493" cy="902998"/>
          </a:xfrm>
          <a:prstGeom prst="rect">
            <a:avLst/>
          </a:prstGeom>
          <a:ln w="12700">
            <a:miter lim="400000"/>
          </a:ln>
        </p:spPr>
      </p:pic>
    </p:spTree>
  </p:cSld>
  <p:clrMapOvr>
    <a:masterClrMapping/>
  </p:clrMapOvr>
  <p:transition spd="slow"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8" name="image69.png"/>
          <p:cNvPicPr/>
          <p:nvPr/>
        </p:nvPicPr>
        <p:blipFill>
          <a:blip r:embed="rId3">
            <a:extLst/>
          </a:blip>
          <a:srcRect l="0" t="22334" r="0" b="19584"/>
          <a:stretch>
            <a:fillRect/>
          </a:stretch>
        </p:blipFill>
        <p:spPr>
          <a:xfrm>
            <a:off x="20535901" y="10866967"/>
            <a:ext cx="2103966" cy="588433"/>
          </a:xfrm>
          <a:prstGeom prst="rect">
            <a:avLst/>
          </a:prstGeom>
          <a:ln w="12700">
            <a:miter lim="400000"/>
          </a:ln>
        </p:spPr>
      </p:pic>
      <p:pic>
        <p:nvPicPr>
          <p:cNvPr id="829" name="image70.png" descr="http://blogs.msdn.com/resized-image.ashx/__size/550x0/__key/communityserver-blogs-components-weblogfiles/00-00-01-13-25/7651.Tier3Logo.png"/>
          <p:cNvPicPr/>
          <p:nvPr/>
        </p:nvPicPr>
        <p:blipFill>
          <a:blip r:embed="rId4">
            <a:extLst/>
          </a:blip>
          <a:stretch>
            <a:fillRect/>
          </a:stretch>
        </p:blipFill>
        <p:spPr>
          <a:xfrm>
            <a:off x="17847733" y="4605866"/>
            <a:ext cx="1409703" cy="1206502"/>
          </a:xfrm>
          <a:prstGeom prst="rect">
            <a:avLst/>
          </a:prstGeom>
          <a:ln w="12700">
            <a:miter lim="400000"/>
          </a:ln>
        </p:spPr>
      </p:pic>
      <p:pic>
        <p:nvPicPr>
          <p:cNvPr id="830" name="image71.png"/>
          <p:cNvPicPr/>
          <p:nvPr/>
        </p:nvPicPr>
        <p:blipFill>
          <a:blip r:embed="rId5">
            <a:extLst/>
          </a:blip>
          <a:srcRect l="0" t="21840" r="0" b="25488"/>
          <a:stretch>
            <a:fillRect/>
          </a:stretch>
        </p:blipFill>
        <p:spPr>
          <a:xfrm>
            <a:off x="9520767" y="10697634"/>
            <a:ext cx="2070100" cy="927100"/>
          </a:xfrm>
          <a:prstGeom prst="rect">
            <a:avLst/>
          </a:prstGeom>
          <a:ln w="12700">
            <a:miter lim="400000"/>
          </a:ln>
        </p:spPr>
      </p:pic>
      <p:pic>
        <p:nvPicPr>
          <p:cNvPr id="831" name="image72.jpg" descr="url.jpeg"/>
          <p:cNvPicPr/>
          <p:nvPr/>
        </p:nvPicPr>
        <p:blipFill>
          <a:blip r:embed="rId6">
            <a:extLst/>
          </a:blip>
          <a:srcRect l="0" t="28823" r="0" b="41765"/>
          <a:stretch>
            <a:fillRect/>
          </a:stretch>
        </p:blipFill>
        <p:spPr>
          <a:xfrm>
            <a:off x="800101" y="6807199"/>
            <a:ext cx="3564467" cy="740836"/>
          </a:xfrm>
          <a:prstGeom prst="rect">
            <a:avLst/>
          </a:prstGeom>
          <a:ln w="12700">
            <a:miter lim="400000"/>
          </a:ln>
        </p:spPr>
      </p:pic>
      <p:pic>
        <p:nvPicPr>
          <p:cNvPr id="832" name="image73.png"/>
          <p:cNvPicPr/>
          <p:nvPr/>
        </p:nvPicPr>
        <p:blipFill>
          <a:blip r:embed="rId7">
            <a:extLst/>
          </a:blip>
          <a:stretch>
            <a:fillRect/>
          </a:stretch>
        </p:blipFill>
        <p:spPr>
          <a:xfrm>
            <a:off x="872066" y="4796368"/>
            <a:ext cx="2815169" cy="829734"/>
          </a:xfrm>
          <a:prstGeom prst="rect">
            <a:avLst/>
          </a:prstGeom>
          <a:ln w="12700">
            <a:miter lim="400000"/>
          </a:ln>
        </p:spPr>
      </p:pic>
      <p:pic>
        <p:nvPicPr>
          <p:cNvPr id="833" name="image74.png" descr="url.png"/>
          <p:cNvPicPr/>
          <p:nvPr/>
        </p:nvPicPr>
        <p:blipFill>
          <a:blip r:embed="rId8">
            <a:extLst/>
          </a:blip>
          <a:stretch>
            <a:fillRect/>
          </a:stretch>
        </p:blipFill>
        <p:spPr>
          <a:xfrm>
            <a:off x="14626167" y="6630810"/>
            <a:ext cx="3640668" cy="728135"/>
          </a:xfrm>
          <a:prstGeom prst="rect">
            <a:avLst/>
          </a:prstGeom>
          <a:ln w="12700">
            <a:miter lim="400000"/>
          </a:ln>
        </p:spPr>
      </p:pic>
      <p:grpSp>
        <p:nvGrpSpPr>
          <p:cNvPr id="836" name="Group 836" descr="Screen Shot 2013-01-31 at 11.55.40 AM.png"/>
          <p:cNvGrpSpPr/>
          <p:nvPr/>
        </p:nvGrpSpPr>
        <p:grpSpPr>
          <a:xfrm>
            <a:off x="12510909" y="10837333"/>
            <a:ext cx="3818468" cy="516467"/>
            <a:chOff x="0" y="0"/>
            <a:chExt cx="3818466" cy="516466"/>
          </a:xfrm>
        </p:grpSpPr>
        <p:sp>
          <p:nvSpPr>
            <p:cNvPr id="834" name="Shape 834"/>
            <p:cNvSpPr/>
            <p:nvPr/>
          </p:nvSpPr>
          <p:spPr>
            <a:xfrm>
              <a:off x="0" y="0"/>
              <a:ext cx="3818467" cy="516467"/>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835" name="image75.png"/>
            <p:cNvPicPr/>
            <p:nvPr/>
          </p:nvPicPr>
          <p:blipFill>
            <a:blip r:embed="rId9">
              <a:extLst/>
            </a:blip>
            <a:stretch>
              <a:fillRect/>
            </a:stretch>
          </p:blipFill>
          <p:spPr>
            <a:xfrm>
              <a:off x="0" y="0"/>
              <a:ext cx="3818467" cy="516467"/>
            </a:xfrm>
            <a:prstGeom prst="rect">
              <a:avLst/>
            </a:prstGeom>
            <a:ln w="12700" cap="flat">
              <a:noFill/>
              <a:miter lim="400000"/>
            </a:ln>
            <a:effectLst/>
          </p:spPr>
        </p:pic>
      </p:grpSp>
      <p:pic>
        <p:nvPicPr>
          <p:cNvPr id="837" name="image76.png"/>
          <p:cNvPicPr/>
          <p:nvPr/>
        </p:nvPicPr>
        <p:blipFill>
          <a:blip r:embed="rId10">
            <a:extLst/>
          </a:blip>
          <a:stretch>
            <a:fillRect/>
          </a:stretch>
        </p:blipFill>
        <p:spPr>
          <a:xfrm>
            <a:off x="4978399" y="3094567"/>
            <a:ext cx="2480735" cy="622300"/>
          </a:xfrm>
          <a:prstGeom prst="rect">
            <a:avLst/>
          </a:prstGeom>
          <a:ln w="12700">
            <a:miter lim="400000"/>
          </a:ln>
        </p:spPr>
      </p:pic>
      <p:pic>
        <p:nvPicPr>
          <p:cNvPr id="838" name="image77.png" descr="logo.png"/>
          <p:cNvPicPr/>
          <p:nvPr/>
        </p:nvPicPr>
        <p:blipFill>
          <a:blip r:embed="rId11">
            <a:extLst/>
          </a:blip>
          <a:stretch>
            <a:fillRect/>
          </a:stretch>
        </p:blipFill>
        <p:spPr>
          <a:xfrm>
            <a:off x="12204700" y="2942167"/>
            <a:ext cx="2840567" cy="927100"/>
          </a:xfrm>
          <a:prstGeom prst="rect">
            <a:avLst/>
          </a:prstGeom>
          <a:ln w="12700">
            <a:miter lim="400000"/>
          </a:ln>
        </p:spPr>
      </p:pic>
      <p:pic>
        <p:nvPicPr>
          <p:cNvPr id="839" name="image78.jpg" descr="imgres-1.jpg"/>
          <p:cNvPicPr/>
          <p:nvPr/>
        </p:nvPicPr>
        <p:blipFill>
          <a:blip r:embed="rId12">
            <a:extLst/>
          </a:blip>
          <a:stretch>
            <a:fillRect/>
          </a:stretch>
        </p:blipFill>
        <p:spPr>
          <a:xfrm>
            <a:off x="8437034" y="6856591"/>
            <a:ext cx="2362201" cy="596900"/>
          </a:xfrm>
          <a:prstGeom prst="rect">
            <a:avLst/>
          </a:prstGeom>
          <a:ln w="12700">
            <a:miter lim="400000"/>
          </a:ln>
        </p:spPr>
      </p:pic>
      <p:pic>
        <p:nvPicPr>
          <p:cNvPr id="840" name="image79.png" descr="Cisco_logo.svg.png"/>
          <p:cNvPicPr/>
          <p:nvPr/>
        </p:nvPicPr>
        <p:blipFill>
          <a:blip r:embed="rId13">
            <a:extLst/>
          </a:blip>
          <a:stretch>
            <a:fillRect/>
          </a:stretch>
        </p:blipFill>
        <p:spPr>
          <a:xfrm>
            <a:off x="4373034" y="10701866"/>
            <a:ext cx="1642535" cy="922868"/>
          </a:xfrm>
          <a:prstGeom prst="rect">
            <a:avLst/>
          </a:prstGeom>
          <a:ln w="12700">
            <a:miter lim="400000"/>
          </a:ln>
        </p:spPr>
      </p:pic>
      <p:pic>
        <p:nvPicPr>
          <p:cNvPr id="841" name="image80.png" descr="anynines_200x100-5dd43dd0.png"/>
          <p:cNvPicPr/>
          <p:nvPr/>
        </p:nvPicPr>
        <p:blipFill>
          <a:blip r:embed="rId14">
            <a:extLst/>
          </a:blip>
          <a:srcRect l="0" t="27000" r="0" b="32001"/>
          <a:stretch>
            <a:fillRect/>
          </a:stretch>
        </p:blipFill>
        <p:spPr>
          <a:xfrm>
            <a:off x="4770968" y="6870701"/>
            <a:ext cx="2988734" cy="613833"/>
          </a:xfrm>
          <a:prstGeom prst="rect">
            <a:avLst/>
          </a:prstGeom>
          <a:ln w="12700">
            <a:miter lim="400000"/>
          </a:ln>
        </p:spPr>
      </p:pic>
      <p:pic>
        <p:nvPicPr>
          <p:cNvPr id="842" name="image81.png" descr="default_logo_0.png"/>
          <p:cNvPicPr/>
          <p:nvPr/>
        </p:nvPicPr>
        <p:blipFill>
          <a:blip r:embed="rId15">
            <a:extLst/>
          </a:blip>
          <a:srcRect l="0" t="10800" r="0" b="46000"/>
          <a:stretch>
            <a:fillRect/>
          </a:stretch>
        </p:blipFill>
        <p:spPr>
          <a:xfrm>
            <a:off x="10979856" y="6880578"/>
            <a:ext cx="3005667" cy="503769"/>
          </a:xfrm>
          <a:prstGeom prst="rect">
            <a:avLst/>
          </a:prstGeom>
          <a:ln w="12700">
            <a:miter lim="400000"/>
          </a:ln>
        </p:spPr>
      </p:pic>
      <p:pic>
        <p:nvPicPr>
          <p:cNvPr id="843" name="image82.jpg" descr="Savvis_logo_primary_CMYK_LB.jpg"/>
          <p:cNvPicPr/>
          <p:nvPr/>
        </p:nvPicPr>
        <p:blipFill>
          <a:blip r:embed="rId16">
            <a:extLst/>
          </a:blip>
          <a:stretch>
            <a:fillRect/>
          </a:stretch>
        </p:blipFill>
        <p:spPr>
          <a:xfrm>
            <a:off x="1244599" y="8843434"/>
            <a:ext cx="2734735" cy="457201"/>
          </a:xfrm>
          <a:prstGeom prst="rect">
            <a:avLst/>
          </a:prstGeom>
          <a:ln w="12700">
            <a:miter lim="400000"/>
          </a:ln>
        </p:spPr>
      </p:pic>
      <p:pic>
        <p:nvPicPr>
          <p:cNvPr id="844" name="image83.png" descr="PIVOTAL (GREEN).png"/>
          <p:cNvPicPr/>
          <p:nvPr/>
        </p:nvPicPr>
        <p:blipFill>
          <a:blip r:embed="rId17">
            <a:extLst/>
          </a:blip>
          <a:srcRect l="19603" t="27678" r="19492" b="32143"/>
          <a:stretch>
            <a:fillRect/>
          </a:stretch>
        </p:blipFill>
        <p:spPr>
          <a:xfrm>
            <a:off x="1071034" y="3119967"/>
            <a:ext cx="2226734" cy="571500"/>
          </a:xfrm>
          <a:prstGeom prst="rect">
            <a:avLst/>
          </a:prstGeom>
          <a:ln w="12700">
            <a:miter lim="400000"/>
          </a:ln>
        </p:spPr>
      </p:pic>
      <p:pic>
        <p:nvPicPr>
          <p:cNvPr id="845" name="image84.png" descr="logo_altoros.gif"/>
          <p:cNvPicPr/>
          <p:nvPr/>
        </p:nvPicPr>
        <p:blipFill>
          <a:blip r:embed="rId18">
            <a:extLst/>
          </a:blip>
          <a:stretch>
            <a:fillRect/>
          </a:stretch>
        </p:blipFill>
        <p:spPr>
          <a:xfrm>
            <a:off x="20112569" y="3149599"/>
            <a:ext cx="2950633" cy="512236"/>
          </a:xfrm>
          <a:prstGeom prst="rect">
            <a:avLst/>
          </a:prstGeom>
          <a:ln w="12700">
            <a:miter lim="400000"/>
          </a:ln>
        </p:spPr>
      </p:pic>
      <p:pic>
        <p:nvPicPr>
          <p:cNvPr id="846" name="image85.png" descr="bbg-logo.png"/>
          <p:cNvPicPr/>
          <p:nvPr/>
        </p:nvPicPr>
        <p:blipFill>
          <a:blip r:embed="rId19">
            <a:extLst/>
          </a:blip>
          <a:stretch>
            <a:fillRect/>
          </a:stretch>
        </p:blipFill>
        <p:spPr>
          <a:xfrm>
            <a:off x="20425835" y="4986866"/>
            <a:ext cx="2319868" cy="444502"/>
          </a:xfrm>
          <a:prstGeom prst="rect">
            <a:avLst/>
          </a:prstGeom>
          <a:ln w="12700">
            <a:miter lim="400000"/>
          </a:ln>
        </p:spPr>
      </p:pic>
      <p:pic>
        <p:nvPicPr>
          <p:cNvPr id="847" name="image86.jpg" descr="swisscom-logo.jpg"/>
          <p:cNvPicPr/>
          <p:nvPr/>
        </p:nvPicPr>
        <p:blipFill>
          <a:blip r:embed="rId20">
            <a:extLst/>
          </a:blip>
          <a:stretch>
            <a:fillRect/>
          </a:stretch>
        </p:blipFill>
        <p:spPr>
          <a:xfrm>
            <a:off x="7505701" y="4851400"/>
            <a:ext cx="2396068" cy="715435"/>
          </a:xfrm>
          <a:prstGeom prst="rect">
            <a:avLst/>
          </a:prstGeom>
          <a:ln w="12700">
            <a:miter lim="400000"/>
          </a:ln>
        </p:spPr>
      </p:pic>
      <p:pic>
        <p:nvPicPr>
          <p:cNvPr id="848" name="image87.png" descr="STOIC.png"/>
          <p:cNvPicPr/>
          <p:nvPr/>
        </p:nvPicPr>
        <p:blipFill>
          <a:blip r:embed="rId21">
            <a:extLst/>
          </a:blip>
          <a:stretch>
            <a:fillRect/>
          </a:stretch>
        </p:blipFill>
        <p:spPr>
          <a:xfrm>
            <a:off x="20171835" y="6819901"/>
            <a:ext cx="2832100" cy="715433"/>
          </a:xfrm>
          <a:prstGeom prst="rect">
            <a:avLst/>
          </a:prstGeom>
          <a:ln w="12700">
            <a:miter lim="400000"/>
          </a:ln>
        </p:spPr>
      </p:pic>
      <p:pic>
        <p:nvPicPr>
          <p:cNvPr id="849" name="image88.jpg" descr="Intel-from-16-Cores-to-80-Cores-2.jpg"/>
          <p:cNvPicPr/>
          <p:nvPr/>
        </p:nvPicPr>
        <p:blipFill>
          <a:blip r:embed="rId22">
            <a:extLst/>
          </a:blip>
          <a:srcRect l="9374" t="26471" r="11459" b="17730"/>
          <a:stretch>
            <a:fillRect/>
          </a:stretch>
        </p:blipFill>
        <p:spPr>
          <a:xfrm>
            <a:off x="6980767" y="10608733"/>
            <a:ext cx="1574801" cy="1104902"/>
          </a:xfrm>
          <a:prstGeom prst="rect">
            <a:avLst/>
          </a:prstGeom>
          <a:ln w="12700">
            <a:miter lim="400000"/>
          </a:ln>
        </p:spPr>
      </p:pic>
      <p:pic>
        <p:nvPicPr>
          <p:cNvPr id="850" name="image89.png"/>
          <p:cNvPicPr/>
          <p:nvPr/>
        </p:nvPicPr>
        <p:blipFill>
          <a:blip r:embed="rId23">
            <a:extLst/>
          </a:blip>
          <a:stretch>
            <a:fillRect/>
          </a:stretch>
        </p:blipFill>
        <p:spPr>
          <a:xfrm>
            <a:off x="17339733" y="10481733"/>
            <a:ext cx="2230969" cy="1363134"/>
          </a:xfrm>
          <a:prstGeom prst="rect">
            <a:avLst/>
          </a:prstGeom>
          <a:ln w="12700">
            <a:miter lim="400000"/>
          </a:ln>
        </p:spPr>
      </p:pic>
      <p:pic>
        <p:nvPicPr>
          <p:cNvPr id="851" name="image90.png"/>
          <p:cNvPicPr/>
          <p:nvPr/>
        </p:nvPicPr>
        <p:blipFill>
          <a:blip r:embed="rId24">
            <a:extLst/>
          </a:blip>
          <a:stretch>
            <a:fillRect/>
          </a:stretch>
        </p:blipFill>
        <p:spPr>
          <a:xfrm>
            <a:off x="10828866" y="8428568"/>
            <a:ext cx="1964268" cy="1291166"/>
          </a:xfrm>
          <a:prstGeom prst="rect">
            <a:avLst/>
          </a:prstGeom>
          <a:ln w="12700">
            <a:miter lim="400000"/>
          </a:ln>
        </p:spPr>
      </p:pic>
      <p:pic>
        <p:nvPicPr>
          <p:cNvPr id="852" name="image91.png"/>
          <p:cNvPicPr/>
          <p:nvPr/>
        </p:nvPicPr>
        <p:blipFill>
          <a:blip r:embed="rId25">
            <a:extLst/>
          </a:blip>
          <a:stretch>
            <a:fillRect/>
          </a:stretch>
        </p:blipFill>
        <p:spPr>
          <a:xfrm>
            <a:off x="17517533" y="8640234"/>
            <a:ext cx="1672169" cy="867833"/>
          </a:xfrm>
          <a:prstGeom prst="rect">
            <a:avLst/>
          </a:prstGeom>
          <a:ln w="12700">
            <a:miter lim="400000"/>
          </a:ln>
        </p:spPr>
      </p:pic>
      <p:pic>
        <p:nvPicPr>
          <p:cNvPr id="853" name="image92.png"/>
          <p:cNvPicPr/>
          <p:nvPr/>
        </p:nvPicPr>
        <p:blipFill>
          <a:blip r:embed="rId26">
            <a:extLst/>
          </a:blip>
          <a:stretch>
            <a:fillRect/>
          </a:stretch>
        </p:blipFill>
        <p:spPr>
          <a:xfrm>
            <a:off x="13279967" y="8530167"/>
            <a:ext cx="3005668" cy="1083735"/>
          </a:xfrm>
          <a:prstGeom prst="rect">
            <a:avLst/>
          </a:prstGeom>
          <a:ln w="12700">
            <a:miter lim="400000"/>
          </a:ln>
        </p:spPr>
      </p:pic>
      <p:pic>
        <p:nvPicPr>
          <p:cNvPr id="854" name="image93.png"/>
          <p:cNvPicPr/>
          <p:nvPr/>
        </p:nvPicPr>
        <p:blipFill>
          <a:blip r:embed="rId27">
            <a:extLst/>
          </a:blip>
          <a:stretch>
            <a:fillRect/>
          </a:stretch>
        </p:blipFill>
        <p:spPr>
          <a:xfrm>
            <a:off x="20417369" y="8398933"/>
            <a:ext cx="2336801" cy="1350435"/>
          </a:xfrm>
          <a:prstGeom prst="rect">
            <a:avLst/>
          </a:prstGeom>
          <a:ln w="12700">
            <a:miter lim="400000"/>
          </a:ln>
        </p:spPr>
      </p:pic>
      <p:pic>
        <p:nvPicPr>
          <p:cNvPr id="855" name="image94.png"/>
          <p:cNvPicPr/>
          <p:nvPr/>
        </p:nvPicPr>
        <p:blipFill>
          <a:blip r:embed="rId28">
            <a:extLst/>
          </a:blip>
          <a:stretch>
            <a:fillRect/>
          </a:stretch>
        </p:blipFill>
        <p:spPr>
          <a:xfrm>
            <a:off x="18478501" y="6310490"/>
            <a:ext cx="1693335" cy="1689103"/>
          </a:xfrm>
          <a:prstGeom prst="rect">
            <a:avLst/>
          </a:prstGeom>
          <a:ln w="12700">
            <a:miter lim="400000"/>
          </a:ln>
        </p:spPr>
      </p:pic>
      <p:pic>
        <p:nvPicPr>
          <p:cNvPr id="856" name="image95.png"/>
          <p:cNvPicPr/>
          <p:nvPr/>
        </p:nvPicPr>
        <p:blipFill>
          <a:blip r:embed="rId29">
            <a:extLst/>
          </a:blip>
          <a:stretch>
            <a:fillRect/>
          </a:stretch>
        </p:blipFill>
        <p:spPr>
          <a:xfrm>
            <a:off x="9139767" y="2967567"/>
            <a:ext cx="1380068" cy="876300"/>
          </a:xfrm>
          <a:prstGeom prst="rect">
            <a:avLst/>
          </a:prstGeom>
          <a:ln w="12700">
            <a:miter lim="400000"/>
          </a:ln>
        </p:spPr>
      </p:pic>
      <p:pic>
        <p:nvPicPr>
          <p:cNvPr id="857" name="image96.png" descr="Screen Shot 2014-01-15 at 9.03.13 AM.png"/>
          <p:cNvPicPr/>
          <p:nvPr/>
        </p:nvPicPr>
        <p:blipFill>
          <a:blip r:embed="rId30">
            <a:extLst/>
          </a:blip>
          <a:stretch>
            <a:fillRect/>
          </a:stretch>
        </p:blipFill>
        <p:spPr>
          <a:xfrm>
            <a:off x="4859866" y="4711701"/>
            <a:ext cx="1477436" cy="994833"/>
          </a:xfrm>
          <a:prstGeom prst="rect">
            <a:avLst/>
          </a:prstGeom>
          <a:ln w="12700">
            <a:miter lim="400000"/>
          </a:ln>
        </p:spPr>
      </p:pic>
      <p:pic>
        <p:nvPicPr>
          <p:cNvPr id="858" name="image97.png"/>
          <p:cNvPicPr/>
          <p:nvPr/>
        </p:nvPicPr>
        <p:blipFill>
          <a:blip r:embed="rId31">
            <a:extLst/>
          </a:blip>
          <a:srcRect l="0" t="22040" r="0" b="18500"/>
          <a:stretch>
            <a:fillRect/>
          </a:stretch>
        </p:blipFill>
        <p:spPr>
          <a:xfrm>
            <a:off x="14930967" y="4690533"/>
            <a:ext cx="1748367" cy="1037169"/>
          </a:xfrm>
          <a:prstGeom prst="rect">
            <a:avLst/>
          </a:prstGeom>
          <a:ln w="12700">
            <a:miter lim="400000"/>
          </a:ln>
        </p:spPr>
      </p:pic>
      <p:pic>
        <p:nvPicPr>
          <p:cNvPr id="859" name="image98.jpg" descr="APP DIRECT.jpg"/>
          <p:cNvPicPr/>
          <p:nvPr/>
        </p:nvPicPr>
        <p:blipFill>
          <a:blip r:embed="rId32">
            <a:extLst/>
          </a:blip>
          <a:srcRect l="0" t="16304" r="0" b="0"/>
          <a:stretch>
            <a:fillRect/>
          </a:stretch>
        </p:blipFill>
        <p:spPr>
          <a:xfrm>
            <a:off x="11074400" y="4792133"/>
            <a:ext cx="2688169" cy="833969"/>
          </a:xfrm>
          <a:prstGeom prst="rect">
            <a:avLst/>
          </a:prstGeom>
          <a:ln w="12700">
            <a:miter lim="400000"/>
          </a:ln>
        </p:spPr>
      </p:pic>
      <p:pic>
        <p:nvPicPr>
          <p:cNvPr id="860" name="image99.png"/>
          <p:cNvPicPr/>
          <p:nvPr/>
        </p:nvPicPr>
        <p:blipFill>
          <a:blip r:embed="rId33">
            <a:extLst/>
          </a:blip>
          <a:srcRect l="0" t="21146" r="0" b="22536"/>
          <a:stretch>
            <a:fillRect/>
          </a:stretch>
        </p:blipFill>
        <p:spPr>
          <a:xfrm>
            <a:off x="1545167" y="10828866"/>
            <a:ext cx="1862668" cy="664636"/>
          </a:xfrm>
          <a:prstGeom prst="rect">
            <a:avLst/>
          </a:prstGeom>
          <a:ln w="12700">
            <a:miter lim="400000"/>
          </a:ln>
        </p:spPr>
      </p:pic>
      <p:pic>
        <p:nvPicPr>
          <p:cNvPr id="861" name="image100.png" descr="EMC Corporation logo.svg"/>
          <p:cNvPicPr/>
          <p:nvPr/>
        </p:nvPicPr>
        <p:blipFill>
          <a:blip r:embed="rId34">
            <a:extLst/>
          </a:blip>
          <a:stretch>
            <a:fillRect/>
          </a:stretch>
        </p:blipFill>
        <p:spPr>
          <a:xfrm>
            <a:off x="16730133" y="3107266"/>
            <a:ext cx="1697569" cy="592668"/>
          </a:xfrm>
          <a:prstGeom prst="rect">
            <a:avLst/>
          </a:prstGeom>
          <a:ln w="12700">
            <a:miter lim="400000"/>
          </a:ln>
        </p:spPr>
      </p:pic>
      <p:pic>
        <p:nvPicPr>
          <p:cNvPr id="862" name="image101.png"/>
          <p:cNvPicPr/>
          <p:nvPr/>
        </p:nvPicPr>
        <p:blipFill>
          <a:blip r:embed="rId35">
            <a:extLst/>
          </a:blip>
          <a:stretch>
            <a:fillRect/>
          </a:stretch>
        </p:blipFill>
        <p:spPr>
          <a:xfrm>
            <a:off x="8515927" y="8487256"/>
            <a:ext cx="1601977" cy="1426972"/>
          </a:xfrm>
          <a:prstGeom prst="rect">
            <a:avLst/>
          </a:prstGeom>
          <a:ln w="12700">
            <a:miter lim="400000"/>
          </a:ln>
        </p:spPr>
      </p:pic>
      <p:pic>
        <p:nvPicPr>
          <p:cNvPr id="863" name="image102.png"/>
          <p:cNvPicPr/>
          <p:nvPr/>
        </p:nvPicPr>
        <p:blipFill>
          <a:blip r:embed="rId36">
            <a:extLst/>
          </a:blip>
          <a:stretch>
            <a:fillRect/>
          </a:stretch>
        </p:blipFill>
        <p:spPr>
          <a:xfrm>
            <a:off x="4885306" y="8495010"/>
            <a:ext cx="2983195" cy="1193279"/>
          </a:xfrm>
          <a:prstGeom prst="rect">
            <a:avLst/>
          </a:prstGeom>
          <a:ln w="12700">
            <a:miter lim="400000"/>
          </a:ln>
        </p:spPr>
      </p:pic>
      <p:sp>
        <p:nvSpPr>
          <p:cNvPr id="864" name="Shape 864"/>
          <p:cNvSpPr/>
          <p:nvPr/>
        </p:nvSpPr>
        <p:spPr>
          <a:xfrm>
            <a:off x="11301561" y="562936"/>
            <a:ext cx="1255471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Largest Open Source PaaS Ecosystem</a:t>
            </a:r>
          </a:p>
        </p:txBody>
      </p:sp>
      <p:sp>
        <p:nvSpPr>
          <p:cNvPr id="865" name="Shape 865"/>
          <p:cNvSpPr/>
          <p:nvPr/>
        </p:nvSpPr>
        <p:spPr>
          <a:xfrm>
            <a:off x="19980887" y="1240367"/>
            <a:ext cx="385735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Driven by the Community</a:t>
            </a:r>
          </a:p>
        </p:txBody>
      </p:sp>
    </p:spTree>
  </p:cSld>
  <p:clrMapOvr>
    <a:masterClrMapping/>
  </p:clrMapOvr>
  <p:transition spd="med"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title"/>
          </p:nvPr>
        </p:nvSpPr>
        <p:spPr>
          <a:prstGeom prst="rect">
            <a:avLst/>
          </a:prstGeom>
        </p:spPr>
        <p:txBody>
          <a:bodyPr/>
          <a:lstStyle/>
          <a:p>
            <a:pPr lvl="0">
              <a:defRPr sz="1800"/>
            </a:pPr>
            <a:r>
              <a:rPr sz="10000">
                <a:solidFill>
                  <a:srgbClr val="10786D"/>
                </a:solidFill>
                <a:latin typeface="FreightSans Pro Medium"/>
                <a:ea typeface="FreightSans Pro Medium"/>
                <a:cs typeface="FreightSans Pro Medium"/>
                <a:sym typeface="FreightSans Pro Medium"/>
              </a:rPr>
              <a:t>Pivotal </a:t>
            </a:r>
            <a:r>
              <a:rPr sz="10000">
                <a:solidFill>
                  <a:srgbClr val="10786D"/>
                </a:solidFill>
                <a:latin typeface="FreightSans Pro Semibold"/>
                <a:ea typeface="FreightSans Pro Semibold"/>
                <a:cs typeface="FreightSans Pro Semibold"/>
                <a:sym typeface="FreightSans Pro Semibold"/>
              </a:rPr>
              <a:t>Cloud Foundry</a:t>
            </a:r>
          </a:p>
        </p:txBody>
      </p:sp>
      <p:sp>
        <p:nvSpPr>
          <p:cNvPr id="870" name="Shape 870"/>
          <p:cNvSpPr/>
          <p:nvPr>
            <p:ph type="body" idx="1"/>
          </p:nvPr>
        </p:nvSpPr>
        <p:spPr>
          <a:prstGeom prst="rect">
            <a:avLst/>
          </a:prstGeom>
        </p:spPr>
        <p:txBody>
          <a:bodyPr/>
          <a:lstStyle/>
          <a:p>
            <a:pPr lvl="0">
              <a:defRPr sz="1800"/>
            </a:pPr>
            <a:r>
              <a:rPr sz="4400"/>
              <a:t>Enterprise Cloud Foundry</a:t>
            </a:r>
          </a:p>
        </p:txBody>
      </p:sp>
    </p:spTree>
  </p:cSld>
  <p:clrMapOvr>
    <a:masterClrMapping/>
  </p:clrMapOvr>
  <p:transition spd="med"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873" name="Shape 873"/>
          <p:cNvSpPr/>
          <p:nvPr>
            <p:ph type="title" idx="4294967295"/>
          </p:nvPr>
        </p:nvSpPr>
        <p:spPr>
          <a:xfrm>
            <a:off x="11269133" y="3263159"/>
            <a:ext cx="12822768" cy="4979143"/>
          </a:xfrm>
          <a:prstGeom prst="rect">
            <a:avLst/>
          </a:prstGeom>
        </p:spPr>
        <p:txBody>
          <a:bodyPr anchor="b">
            <a:normAutofit fontScale="100000" lnSpcReduction="0"/>
          </a:bodyPr>
          <a:lstStyle/>
          <a:p>
            <a:pPr lvl="0">
              <a:defRPr sz="1800">
                <a:solidFill>
                  <a:srgbClr val="000000"/>
                </a:solidFill>
                <a:uFillTx/>
              </a:defRPr>
            </a:pPr>
            <a:r>
              <a:rPr sz="8000">
                <a:latin typeface="Arial"/>
                <a:ea typeface="Arial"/>
                <a:cs typeface="Arial"/>
                <a:sym typeface="Arial"/>
              </a:rPr>
              <a:t>The leading </a:t>
            </a:r>
            <a:br>
              <a:rPr sz="8000">
                <a:latin typeface="Arial"/>
                <a:ea typeface="Arial"/>
                <a:cs typeface="Arial"/>
                <a:sym typeface="Arial"/>
              </a:rPr>
            </a:br>
            <a:r>
              <a:rPr b="1" sz="8000">
                <a:solidFill>
                  <a:srgbClr val="007D68"/>
                </a:solidFill>
                <a:latin typeface="Arial"/>
                <a:ea typeface="Arial"/>
                <a:cs typeface="Arial"/>
                <a:sym typeface="Arial"/>
              </a:rPr>
              <a:t>enterprise distribution </a:t>
            </a:r>
            <a:br>
              <a:rPr b="1" sz="8000">
                <a:solidFill>
                  <a:srgbClr val="007D68"/>
                </a:solidFill>
                <a:latin typeface="Arial"/>
                <a:ea typeface="Arial"/>
                <a:cs typeface="Arial"/>
                <a:sym typeface="Arial"/>
              </a:rPr>
            </a:br>
            <a:r>
              <a:rPr sz="8000">
                <a:latin typeface="Arial"/>
                <a:ea typeface="Arial"/>
                <a:cs typeface="Arial"/>
                <a:sym typeface="Arial"/>
              </a:rPr>
              <a:t>of Cloud Foundry is..</a:t>
            </a:r>
            <a:br>
              <a:rPr sz="8000">
                <a:latin typeface="Arial"/>
                <a:ea typeface="Arial"/>
                <a:cs typeface="Arial"/>
                <a:sym typeface="Arial"/>
              </a:rPr>
            </a:br>
            <a:r>
              <a:rPr sz="10000">
                <a:solidFill>
                  <a:srgbClr val="10786D"/>
                </a:solidFill>
                <a:latin typeface="Arial"/>
                <a:ea typeface="Arial"/>
                <a:cs typeface="Arial"/>
                <a:sym typeface="Arial"/>
              </a:rPr>
              <a:t>Pivotal </a:t>
            </a:r>
            <a:r>
              <a:rPr sz="10000">
                <a:solidFill>
                  <a:srgbClr val="10786D"/>
                </a:solidFill>
                <a:latin typeface="FreightSans Pro Semibold"/>
                <a:ea typeface="FreightSans Pro Semibold"/>
                <a:cs typeface="FreightSans Pro Semibold"/>
                <a:sym typeface="FreightSans Pro Semibold"/>
              </a:rPr>
              <a:t>Cloud Foundry</a:t>
            </a:r>
          </a:p>
        </p:txBody>
      </p:sp>
      <p:pic>
        <p:nvPicPr>
          <p:cNvPr id="874" name="image103.png"/>
          <p:cNvPicPr/>
          <p:nvPr/>
        </p:nvPicPr>
        <p:blipFill>
          <a:blip r:embed="rId2">
            <a:extLst/>
          </a:blip>
          <a:stretch>
            <a:fillRect/>
          </a:stretch>
        </p:blipFill>
        <p:spPr>
          <a:xfrm>
            <a:off x="2010834" y="7226301"/>
            <a:ext cx="9097433" cy="5118099"/>
          </a:xfrm>
          <a:prstGeom prst="rect">
            <a:avLst/>
          </a:prstGeom>
          <a:ln w="12700">
            <a:miter lim="400000"/>
          </a:ln>
        </p:spPr>
      </p:pic>
      <p:pic>
        <p:nvPicPr>
          <p:cNvPr id="875" name="image104.png"/>
          <p:cNvPicPr/>
          <p:nvPr/>
        </p:nvPicPr>
        <p:blipFill>
          <a:blip r:embed="rId3">
            <a:extLst/>
          </a:blip>
          <a:stretch>
            <a:fillRect/>
          </a:stretch>
        </p:blipFill>
        <p:spPr>
          <a:xfrm>
            <a:off x="3022599" y="2082799"/>
            <a:ext cx="6692903" cy="6701370"/>
          </a:xfrm>
          <a:prstGeom prst="rect">
            <a:avLst/>
          </a:prstGeom>
          <a:ln w="12700">
            <a:miter lim="400000"/>
          </a:ln>
        </p:spPr>
      </p:pic>
    </p:spTree>
  </p:cSld>
  <p:clrMapOvr>
    <a:masterClrMapping/>
  </p:clrMapOvr>
  <p:transition spd="med"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nvSpPr>
        <p:spPr>
          <a:xfrm>
            <a:off x="-1" y="2859383"/>
            <a:ext cx="24384001" cy="10799500"/>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882" name="Group 882"/>
          <p:cNvGrpSpPr/>
          <p:nvPr/>
        </p:nvGrpSpPr>
        <p:grpSpPr>
          <a:xfrm>
            <a:off x="1547477" y="10764756"/>
            <a:ext cx="21619847" cy="1393745"/>
            <a:chOff x="0" y="0"/>
            <a:chExt cx="21619846" cy="1393743"/>
          </a:xfrm>
        </p:grpSpPr>
        <p:sp>
          <p:nvSpPr>
            <p:cNvPr id="878" name="Shape 878"/>
            <p:cNvSpPr/>
            <p:nvPr/>
          </p:nvSpPr>
          <p:spPr>
            <a:xfrm>
              <a:off x="0" y="0"/>
              <a:ext cx="21619847" cy="13937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grpSp>
          <p:nvGrpSpPr>
            <p:cNvPr id="881" name="Group 881"/>
            <p:cNvGrpSpPr/>
            <p:nvPr/>
          </p:nvGrpSpPr>
          <p:grpSpPr>
            <a:xfrm>
              <a:off x="2457583" y="226891"/>
              <a:ext cx="16904477" cy="910115"/>
              <a:chOff x="0" y="0"/>
              <a:chExt cx="16904475" cy="910114"/>
            </a:xfrm>
          </p:grpSpPr>
          <p:sp>
            <p:nvSpPr>
              <p:cNvPr id="879" name="Shape 879"/>
              <p:cNvSpPr/>
              <p:nvPr/>
            </p:nvSpPr>
            <p:spPr>
              <a:xfrm>
                <a:off x="0" y="0"/>
                <a:ext cx="16904476" cy="910115"/>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880" name="Shape 880"/>
              <p:cNvSpPr/>
              <p:nvPr/>
            </p:nvSpPr>
            <p:spPr>
              <a:xfrm>
                <a:off x="22519" y="104833"/>
                <a:ext cx="16859437"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3200">
                    <a:solidFill>
                      <a:srgbClr val="FFFFFF"/>
                    </a:solidFill>
                    <a:latin typeface="Arial"/>
                    <a:ea typeface="Arial"/>
                    <a:cs typeface="Arial"/>
                    <a:sym typeface="Arial"/>
                  </a:defRPr>
                </a:lvl1pPr>
              </a:lstStyle>
              <a:p>
                <a:pPr lvl="0">
                  <a:defRPr b="0" sz="1800">
                    <a:solidFill>
                      <a:srgbClr val="000000"/>
                    </a:solidFill>
                  </a:defRPr>
                </a:pPr>
                <a:r>
                  <a:rPr b="1" sz="3200">
                    <a:solidFill>
                      <a:srgbClr val="FFFFFF"/>
                    </a:solidFill>
                  </a:rPr>
                  <a:t>Deploy, Operate, Update &amp; Scale with minimal downtime on Any IaaS</a:t>
                </a:r>
              </a:p>
            </p:txBody>
          </p:sp>
        </p:grpSp>
      </p:grpSp>
      <p:grpSp>
        <p:nvGrpSpPr>
          <p:cNvPr id="890" name="Group 890"/>
          <p:cNvGrpSpPr/>
          <p:nvPr/>
        </p:nvGrpSpPr>
        <p:grpSpPr>
          <a:xfrm>
            <a:off x="2735716" y="12167752"/>
            <a:ext cx="19895120" cy="1431556"/>
            <a:chOff x="0" y="0"/>
            <a:chExt cx="19895119" cy="1431554"/>
          </a:xfrm>
        </p:grpSpPr>
        <p:sp>
          <p:nvSpPr>
            <p:cNvPr id="883" name="Shape 883"/>
            <p:cNvSpPr/>
            <p:nvPr/>
          </p:nvSpPr>
          <p:spPr>
            <a:xfrm>
              <a:off x="17402387" y="78482"/>
              <a:ext cx="2492733"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2370666">
                <a:lnSpc>
                  <a:spcPct val="90000"/>
                </a:lnSpc>
                <a:spcBef>
                  <a:spcPts val="500"/>
                </a:spcBef>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….and more</a:t>
              </a:r>
            </a:p>
          </p:txBody>
        </p:sp>
        <p:pic>
          <p:nvPicPr>
            <p:cNvPr id="884" name="image105.png"/>
            <p:cNvPicPr/>
            <p:nvPr/>
          </p:nvPicPr>
          <p:blipFill>
            <a:blip r:embed="rId3">
              <a:extLst/>
            </a:blip>
            <a:stretch>
              <a:fillRect/>
            </a:stretch>
          </p:blipFill>
          <p:spPr>
            <a:xfrm>
              <a:off x="0" y="145469"/>
              <a:ext cx="2557110" cy="647956"/>
            </a:xfrm>
            <a:prstGeom prst="rect">
              <a:avLst/>
            </a:prstGeom>
            <a:ln w="12700" cap="flat">
              <a:noFill/>
              <a:miter lim="400000"/>
            </a:ln>
            <a:effectLst/>
          </p:spPr>
        </p:pic>
        <p:pic>
          <p:nvPicPr>
            <p:cNvPr id="885" name="image106.png"/>
            <p:cNvPicPr/>
            <p:nvPr/>
          </p:nvPicPr>
          <p:blipFill>
            <a:blip r:embed="rId4">
              <a:extLst/>
            </a:blip>
            <a:stretch>
              <a:fillRect/>
            </a:stretch>
          </p:blipFill>
          <p:spPr>
            <a:xfrm>
              <a:off x="4575240" y="207432"/>
              <a:ext cx="2310339" cy="849206"/>
            </a:xfrm>
            <a:prstGeom prst="rect">
              <a:avLst/>
            </a:prstGeom>
            <a:ln w="12700" cap="flat">
              <a:noFill/>
              <a:miter lim="400000"/>
            </a:ln>
            <a:effectLst/>
          </p:spPr>
        </p:pic>
        <p:pic>
          <p:nvPicPr>
            <p:cNvPr id="886" name="image107.png"/>
            <p:cNvPicPr/>
            <p:nvPr/>
          </p:nvPicPr>
          <p:blipFill>
            <a:blip r:embed="rId5">
              <a:extLst/>
            </a:blip>
            <a:stretch>
              <a:fillRect/>
            </a:stretch>
          </p:blipFill>
          <p:spPr>
            <a:xfrm>
              <a:off x="8976168" y="0"/>
              <a:ext cx="1179550" cy="1219200"/>
            </a:xfrm>
            <a:prstGeom prst="rect">
              <a:avLst/>
            </a:prstGeom>
            <a:ln w="12700" cap="flat">
              <a:noFill/>
              <a:miter lim="400000"/>
            </a:ln>
            <a:effectLst/>
          </p:spPr>
        </p:pic>
        <p:pic>
          <p:nvPicPr>
            <p:cNvPr id="887" name="image22.png"/>
            <p:cNvPicPr/>
            <p:nvPr/>
          </p:nvPicPr>
          <p:blipFill>
            <a:blip r:embed="rId6">
              <a:extLst/>
            </a:blip>
            <a:stretch>
              <a:fillRect/>
            </a:stretch>
          </p:blipFill>
          <p:spPr>
            <a:xfrm>
              <a:off x="11622679" y="293890"/>
              <a:ext cx="4924636" cy="617188"/>
            </a:xfrm>
            <a:prstGeom prst="rect">
              <a:avLst/>
            </a:prstGeom>
            <a:ln w="12700" cap="flat">
              <a:noFill/>
              <a:miter lim="400000"/>
            </a:ln>
            <a:effectLst/>
          </p:spPr>
        </p:pic>
        <p:pic>
          <p:nvPicPr>
            <p:cNvPr id="888" name="image108.png"/>
            <p:cNvPicPr/>
            <p:nvPr/>
          </p:nvPicPr>
          <p:blipFill>
            <a:blip r:embed="rId7">
              <a:extLst/>
            </a:blip>
            <a:srcRect l="0" t="0" r="75311" b="0"/>
            <a:stretch>
              <a:fillRect/>
            </a:stretch>
          </p:blipFill>
          <p:spPr>
            <a:xfrm>
              <a:off x="1581031" y="795720"/>
              <a:ext cx="651281" cy="597732"/>
            </a:xfrm>
            <a:prstGeom prst="rect">
              <a:avLst/>
            </a:prstGeom>
            <a:ln w="12700" cap="flat">
              <a:noFill/>
              <a:miter lim="400000"/>
            </a:ln>
            <a:effectLst/>
          </p:spPr>
        </p:pic>
        <p:pic>
          <p:nvPicPr>
            <p:cNvPr id="889" name="image109.png"/>
            <p:cNvPicPr/>
            <p:nvPr/>
          </p:nvPicPr>
          <p:blipFill>
            <a:blip r:embed="rId8">
              <a:extLst/>
            </a:blip>
            <a:stretch>
              <a:fillRect/>
            </a:stretch>
          </p:blipFill>
          <p:spPr>
            <a:xfrm>
              <a:off x="477181" y="790696"/>
              <a:ext cx="640860" cy="640859"/>
            </a:xfrm>
            <a:prstGeom prst="rect">
              <a:avLst/>
            </a:prstGeom>
            <a:ln w="12700" cap="flat">
              <a:noFill/>
              <a:miter lim="400000"/>
            </a:ln>
            <a:effectLst/>
          </p:spPr>
        </p:pic>
      </p:grpSp>
      <p:grpSp>
        <p:nvGrpSpPr>
          <p:cNvPr id="897" name="Group 897"/>
          <p:cNvGrpSpPr/>
          <p:nvPr/>
        </p:nvGrpSpPr>
        <p:grpSpPr>
          <a:xfrm>
            <a:off x="1682045" y="2269266"/>
            <a:ext cx="6800753" cy="8250388"/>
            <a:chOff x="0" y="0"/>
            <a:chExt cx="6800752" cy="8250387"/>
          </a:xfrm>
        </p:grpSpPr>
        <p:sp>
          <p:nvSpPr>
            <p:cNvPr id="891" name="Shape 891"/>
            <p:cNvSpPr/>
            <p:nvPr/>
          </p:nvSpPr>
          <p:spPr>
            <a:xfrm>
              <a:off x="0" y="0"/>
              <a:ext cx="6800753" cy="8250388"/>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892" name="Shape 892"/>
            <p:cNvSpPr/>
            <p:nvPr/>
          </p:nvSpPr>
          <p:spPr>
            <a:xfrm>
              <a:off x="268428" y="1513343"/>
              <a:ext cx="6015345" cy="4459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marL="178815" indent="-178815" algn="l" defTabSz="914400">
                <a:buSzPct val="100000"/>
                <a:buFont typeface="Arial"/>
                <a:buChar char="•"/>
                <a:defRPr sz="1800"/>
              </a:pPr>
              <a:r>
                <a:rPr sz="3200">
                  <a:solidFill>
                    <a:srgbClr val="00685D"/>
                  </a:solidFill>
                  <a:latin typeface="Arial"/>
                  <a:ea typeface="Arial"/>
                  <a:cs typeface="Arial"/>
                  <a:sym typeface="Arial"/>
                </a:rPr>
                <a:t>Push an app and “it just works”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Build applications that consume increasing amounts of data, supporting wide ranging use cases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Support new application patterns like Microservices </a:t>
              </a:r>
            </a:p>
          </p:txBody>
        </p:sp>
        <p:grpSp>
          <p:nvGrpSpPr>
            <p:cNvPr id="895" name="Group 895"/>
            <p:cNvGrpSpPr/>
            <p:nvPr/>
          </p:nvGrpSpPr>
          <p:grpSpPr>
            <a:xfrm>
              <a:off x="236623" y="175104"/>
              <a:ext cx="6347369" cy="1262267"/>
              <a:chOff x="0" y="0"/>
              <a:chExt cx="6347368" cy="1262266"/>
            </a:xfrm>
          </p:grpSpPr>
          <p:sp>
            <p:nvSpPr>
              <p:cNvPr id="893" name="Shape 893"/>
              <p:cNvSpPr/>
              <p:nvPr/>
            </p:nvSpPr>
            <p:spPr>
              <a:xfrm>
                <a:off x="0" y="0"/>
                <a:ext cx="6347369" cy="1262267"/>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b="1" sz="3200">
                    <a:solidFill>
                      <a:srgbClr val="FFFFFF"/>
                    </a:solidFill>
                    <a:latin typeface="Arial"/>
                    <a:ea typeface="Arial"/>
                    <a:cs typeface="Arial"/>
                    <a:sym typeface="Arial"/>
                  </a:defRPr>
                </a:pPr>
              </a:p>
            </p:txBody>
          </p:sp>
          <p:sp>
            <p:nvSpPr>
              <p:cNvPr id="894" name="Shape 894"/>
              <p:cNvSpPr/>
              <p:nvPr/>
            </p:nvSpPr>
            <p:spPr>
              <a:xfrm>
                <a:off x="31231" y="45959"/>
                <a:ext cx="6284906" cy="117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indent="119062" algn="l" defTabSz="914400">
                  <a:spcBef>
                    <a:spcPts val="1200"/>
                  </a:spcBef>
                  <a:defRPr b="1" sz="3200">
                    <a:solidFill>
                      <a:srgbClr val="FFFFFF"/>
                    </a:solidFill>
                    <a:latin typeface="Arial"/>
                    <a:ea typeface="Arial"/>
                    <a:cs typeface="Arial"/>
                    <a:sym typeface="Arial"/>
                  </a:defRPr>
                </a:lvl1pPr>
              </a:lstStyle>
              <a:p>
                <a:pPr lvl="0">
                  <a:defRPr b="0" sz="1800">
                    <a:solidFill>
                      <a:srgbClr val="000000"/>
                    </a:solidFill>
                  </a:defRPr>
                </a:pPr>
                <a:r>
                  <a:rPr b="1" sz="3200">
                    <a:solidFill>
                      <a:srgbClr val="FFFFFF"/>
                    </a:solidFill>
                  </a:rPr>
                  <a:t>Radically Simple, Developer Friendly</a:t>
                </a:r>
              </a:p>
            </p:txBody>
          </p:sp>
        </p:grpSp>
        <p:sp>
          <p:nvSpPr>
            <p:cNvPr id="896" name="Shape 896"/>
            <p:cNvSpPr/>
            <p:nvPr/>
          </p:nvSpPr>
          <p:spPr>
            <a:xfrm>
              <a:off x="567634" y="7336922"/>
              <a:ext cx="5861044"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i="1" sz="3200">
                  <a:solidFill>
                    <a:srgbClr val="00685D"/>
                  </a:solidFill>
                  <a:latin typeface="Arial"/>
                  <a:ea typeface="Arial"/>
                  <a:cs typeface="Arial"/>
                  <a:sym typeface="Arial"/>
                </a:defRPr>
              </a:lvl1pPr>
            </a:lstStyle>
            <a:p>
              <a:pPr lvl="0">
                <a:defRPr i="0" sz="1800">
                  <a:solidFill>
                    <a:srgbClr val="000000"/>
                  </a:solidFill>
                </a:defRPr>
              </a:pPr>
              <a:r>
                <a:rPr i="1" sz="3200">
                  <a:solidFill>
                    <a:srgbClr val="00685D"/>
                  </a:solidFill>
                </a:rPr>
                <a:t>Easy to add and customize</a:t>
              </a:r>
            </a:p>
          </p:txBody>
        </p:sp>
      </p:grpSp>
      <p:grpSp>
        <p:nvGrpSpPr>
          <p:cNvPr id="903" name="Group 903"/>
          <p:cNvGrpSpPr/>
          <p:nvPr/>
        </p:nvGrpSpPr>
        <p:grpSpPr>
          <a:xfrm>
            <a:off x="16294775" y="2214375"/>
            <a:ext cx="6792519" cy="8307645"/>
            <a:chOff x="0" y="0"/>
            <a:chExt cx="6792517" cy="8307643"/>
          </a:xfrm>
        </p:grpSpPr>
        <p:sp>
          <p:nvSpPr>
            <p:cNvPr id="898" name="Shape 898"/>
            <p:cNvSpPr/>
            <p:nvPr/>
          </p:nvSpPr>
          <p:spPr>
            <a:xfrm>
              <a:off x="0" y="0"/>
              <a:ext cx="6792518" cy="83076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899" name="Shape 899"/>
            <p:cNvSpPr/>
            <p:nvPr/>
          </p:nvSpPr>
          <p:spPr>
            <a:xfrm>
              <a:off x="344419" y="1525323"/>
              <a:ext cx="6205516" cy="5869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1" marL="178815" indent="-178815" algn="l" defTabSz="914400">
                <a:buSzPct val="100000"/>
                <a:buFont typeface="Arial"/>
                <a:buChar char="•"/>
                <a:defRPr sz="1800"/>
              </a:pPr>
              <a:r>
                <a:rPr sz="3200">
                  <a:solidFill>
                    <a:srgbClr val="00685D"/>
                  </a:solidFill>
                  <a:latin typeface="Arial"/>
                  <a:ea typeface="Arial"/>
                  <a:cs typeface="Arial"/>
                  <a:sym typeface="Arial"/>
                </a:rPr>
                <a:t>Highly scalable, self healing</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Logging and audit trail requirements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Existing enterprise policies on user access &amp; authorization</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Monitoring and Operational metrics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Uptime SLAs</a:t>
              </a:r>
            </a:p>
          </p:txBody>
        </p:sp>
        <p:grpSp>
          <p:nvGrpSpPr>
            <p:cNvPr id="902" name="Group 902"/>
            <p:cNvGrpSpPr/>
            <p:nvPr/>
          </p:nvGrpSpPr>
          <p:grpSpPr>
            <a:xfrm>
              <a:off x="268073" y="229140"/>
              <a:ext cx="6339683" cy="1262772"/>
              <a:chOff x="0" y="0"/>
              <a:chExt cx="6339682" cy="1262770"/>
            </a:xfrm>
          </p:grpSpPr>
          <p:sp>
            <p:nvSpPr>
              <p:cNvPr id="900" name="Shape 900"/>
              <p:cNvSpPr/>
              <p:nvPr/>
            </p:nvSpPr>
            <p:spPr>
              <a:xfrm>
                <a:off x="0" y="0"/>
                <a:ext cx="6339683" cy="1262771"/>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sz="4800">
                    <a:solidFill>
                      <a:srgbClr val="FFFFFF"/>
                    </a:solidFill>
                    <a:latin typeface="Arial"/>
                    <a:ea typeface="Arial"/>
                    <a:cs typeface="Arial"/>
                    <a:sym typeface="Arial"/>
                  </a:defRPr>
                </a:pPr>
              </a:p>
            </p:txBody>
          </p:sp>
          <p:sp>
            <p:nvSpPr>
              <p:cNvPr id="901" name="Shape 901"/>
              <p:cNvSpPr/>
              <p:nvPr/>
            </p:nvSpPr>
            <p:spPr>
              <a:xfrm>
                <a:off x="31245" y="46213"/>
                <a:ext cx="6277193" cy="1170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p>
                <a:pPr lvl="1" indent="0" algn="l" defTabSz="914400">
                  <a:spcBef>
                    <a:spcPts val="1200"/>
                  </a:spcBef>
                  <a:defRPr sz="1800"/>
                </a:pPr>
                <a:r>
                  <a:rPr b="1" sz="3200">
                    <a:solidFill>
                      <a:srgbClr val="FFFFFF"/>
                    </a:solidFill>
                    <a:latin typeface="Arial"/>
                    <a:ea typeface="Arial"/>
                    <a:cs typeface="Arial"/>
                    <a:sym typeface="Arial"/>
                  </a:rPr>
                  <a:t>Operational Benefits for Every Application </a:t>
                </a:r>
              </a:p>
            </p:txBody>
          </p:sp>
        </p:grpSp>
      </p:grpSp>
      <p:grpSp>
        <p:nvGrpSpPr>
          <p:cNvPr id="917" name="Group 917"/>
          <p:cNvGrpSpPr/>
          <p:nvPr/>
        </p:nvGrpSpPr>
        <p:grpSpPr>
          <a:xfrm>
            <a:off x="8717424" y="2236666"/>
            <a:ext cx="7324180" cy="8332204"/>
            <a:chOff x="0" y="0"/>
            <a:chExt cx="7324179" cy="8332203"/>
          </a:xfrm>
        </p:grpSpPr>
        <p:sp>
          <p:nvSpPr>
            <p:cNvPr id="904" name="Shape 904"/>
            <p:cNvSpPr/>
            <p:nvPr/>
          </p:nvSpPr>
          <p:spPr>
            <a:xfrm>
              <a:off x="0" y="-1"/>
              <a:ext cx="7324180" cy="833220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grpSp>
          <p:nvGrpSpPr>
            <p:cNvPr id="907" name="Group 907"/>
            <p:cNvGrpSpPr/>
            <p:nvPr/>
          </p:nvGrpSpPr>
          <p:grpSpPr>
            <a:xfrm>
              <a:off x="278026" y="191295"/>
              <a:ext cx="6827522" cy="1219201"/>
              <a:chOff x="0" y="0"/>
              <a:chExt cx="6827520" cy="1219200"/>
            </a:xfrm>
          </p:grpSpPr>
          <p:sp>
            <p:nvSpPr>
              <p:cNvPr id="905" name="Shape 905"/>
              <p:cNvSpPr/>
              <p:nvPr/>
            </p:nvSpPr>
            <p:spPr>
              <a:xfrm>
                <a:off x="0" y="0"/>
                <a:ext cx="6827521" cy="1219200"/>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b="1" sz="3600">
                    <a:solidFill>
                      <a:srgbClr val="FFFFFF"/>
                    </a:solidFill>
                    <a:latin typeface="Arial"/>
                    <a:ea typeface="Arial"/>
                    <a:cs typeface="Arial"/>
                    <a:sym typeface="Arial"/>
                  </a:defRPr>
                </a:pPr>
              </a:p>
            </p:txBody>
          </p:sp>
          <p:sp>
            <p:nvSpPr>
              <p:cNvPr id="906" name="Shape 906"/>
              <p:cNvSpPr/>
              <p:nvPr/>
            </p:nvSpPr>
            <p:spPr>
              <a:xfrm>
                <a:off x="30167" y="228458"/>
                <a:ext cx="676718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spcBef>
                    <a:spcPts val="1200"/>
                  </a:spcBef>
                  <a:defRPr b="1" sz="3600">
                    <a:solidFill>
                      <a:srgbClr val="FFFFFF"/>
                    </a:solidFill>
                    <a:latin typeface="Arial"/>
                    <a:ea typeface="Arial"/>
                    <a:cs typeface="Arial"/>
                    <a:sym typeface="Arial"/>
                  </a:defRPr>
                </a:lvl1pPr>
              </a:lstStyle>
              <a:p>
                <a:pPr lvl="0">
                  <a:defRPr b="0" sz="1800">
                    <a:solidFill>
                      <a:srgbClr val="000000"/>
                    </a:solidFill>
                  </a:defRPr>
                </a:pPr>
                <a:r>
                  <a:rPr b="1" sz="3600">
                    <a:solidFill>
                      <a:srgbClr val="FFFFFF"/>
                    </a:solidFill>
                  </a:rPr>
                  <a:t>Broad Ecosystem Services</a:t>
                </a:r>
              </a:p>
            </p:txBody>
          </p:sp>
        </p:grpSp>
        <p:grpSp>
          <p:nvGrpSpPr>
            <p:cNvPr id="910" name="Group 910"/>
            <p:cNvGrpSpPr/>
            <p:nvPr/>
          </p:nvGrpSpPr>
          <p:grpSpPr>
            <a:xfrm>
              <a:off x="278026" y="3937709"/>
              <a:ext cx="6827522" cy="1895198"/>
              <a:chOff x="0" y="0"/>
              <a:chExt cx="6827520" cy="1895197"/>
            </a:xfrm>
          </p:grpSpPr>
          <p:sp>
            <p:nvSpPr>
              <p:cNvPr id="908" name="Shape 908"/>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09" name="Shape 909"/>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App Services</a:t>
                </a:r>
              </a:p>
            </p:txBody>
          </p:sp>
        </p:grpSp>
        <p:grpSp>
          <p:nvGrpSpPr>
            <p:cNvPr id="913" name="Group 913"/>
            <p:cNvGrpSpPr/>
            <p:nvPr/>
          </p:nvGrpSpPr>
          <p:grpSpPr>
            <a:xfrm>
              <a:off x="278026" y="1637338"/>
              <a:ext cx="6827522" cy="1895199"/>
              <a:chOff x="0" y="0"/>
              <a:chExt cx="6827520" cy="1895197"/>
            </a:xfrm>
          </p:grpSpPr>
          <p:sp>
            <p:nvSpPr>
              <p:cNvPr id="911" name="Shape 911"/>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2" name="Shape 912"/>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Data Services</a:t>
                </a:r>
              </a:p>
            </p:txBody>
          </p:sp>
        </p:grpSp>
        <p:grpSp>
          <p:nvGrpSpPr>
            <p:cNvPr id="916" name="Group 916"/>
            <p:cNvGrpSpPr/>
            <p:nvPr/>
          </p:nvGrpSpPr>
          <p:grpSpPr>
            <a:xfrm>
              <a:off x="278026" y="6238077"/>
              <a:ext cx="6827522" cy="1895198"/>
              <a:chOff x="0" y="0"/>
              <a:chExt cx="6827520" cy="1895197"/>
            </a:xfrm>
          </p:grpSpPr>
          <p:sp>
            <p:nvSpPr>
              <p:cNvPr id="914" name="Shape 914"/>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5" name="Shape 915"/>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Mobile Services</a:t>
                </a:r>
              </a:p>
            </p:txBody>
          </p:sp>
        </p:grpSp>
      </p:grpSp>
      <p:sp>
        <p:nvSpPr>
          <p:cNvPr id="918" name="Shape 918"/>
          <p:cNvSpPr/>
          <p:nvPr/>
        </p:nvSpPr>
        <p:spPr>
          <a:xfrm>
            <a:off x="12453655" y="443988"/>
            <a:ext cx="1155154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Core Tenets of Pivotal Cloud Foundry</a:t>
            </a:r>
          </a:p>
        </p:txBody>
      </p:sp>
      <p:sp>
        <p:nvSpPr>
          <p:cNvPr id="919" name="Shape 919"/>
          <p:cNvSpPr/>
          <p:nvPr/>
        </p:nvSpPr>
        <p:spPr>
          <a:xfrm>
            <a:off x="18090126" y="1151467"/>
            <a:ext cx="5891375"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Enterprise Platform as a Service</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9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82"/>
                                        </p:tgtEl>
                                        <p:attrNameLst>
                                          <p:attrName>style.visibility</p:attrName>
                                        </p:attrNameLst>
                                      </p:cBhvr>
                                      <p:to>
                                        <p:strVal val="visible"/>
                                      </p:to>
                                    </p:set>
                                  </p:childTnLst>
                                </p:cTn>
                              </p:par>
                            </p:childTnLst>
                          </p:cTn>
                        </p:par>
                        <p:par>
                          <p:cTn id="15" fill="hold">
                            <p:stCondLst>
                              <p:cond delay="0"/>
                            </p:stCondLst>
                            <p:childTnLst>
                              <p:par>
                                <p:cTn id="16" nodeType="afterEffect" presetClass="entr" presetSubtype="1" presetID="22" grpId="4" fill="hold">
                                  <p:stCondLst>
                                    <p:cond delay="0"/>
                                  </p:stCondLst>
                                  <p:iterate type="el" backwards="0">
                                    <p:tmAbs val="0"/>
                                  </p:iterate>
                                  <p:childTnLst>
                                    <p:set>
                                      <p:cBhvr>
                                        <p:cTn id="17" fill="hold"/>
                                        <p:tgtEl>
                                          <p:spTgt spid="890"/>
                                        </p:tgtEl>
                                        <p:attrNameLst>
                                          <p:attrName>style.visibility</p:attrName>
                                        </p:attrNameLst>
                                      </p:cBhvr>
                                      <p:to>
                                        <p:strVal val="visible"/>
                                      </p:to>
                                    </p:set>
                                    <p:animEffect filter="wipe(up)" transition="in">
                                      <p:cBhvr>
                                        <p:cTn id="18" dur="5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7" grpId="1"/>
      <p:bldP build="whole" bldLvl="1" animBg="1" rev="0" advAuto="0" spid="903" grpId="2"/>
      <p:bldP build="whole" bldLvl="1" animBg="1" rev="0" advAuto="0" spid="882" grpId="3"/>
      <p:bldP build="whole" bldLvl="1" animBg="1" rev="0" advAuto="0" spid="890" grpId="4"/>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body" idx="1"/>
          </p:nvPr>
        </p:nvSpPr>
        <p:spPr>
          <a:xfrm>
            <a:off x="6701271" y="2018107"/>
            <a:ext cx="16539717" cy="10147301"/>
          </a:xfrm>
          <a:prstGeom prst="rect">
            <a:avLst/>
          </a:prstGeom>
        </p:spPr>
        <p:txBody>
          <a:bodyPr/>
          <a:lstStyle/>
          <a:p>
            <a:pPr lvl="0" marL="1172307" indent="-586153">
              <a:spcBef>
                <a:spcPts val="1500"/>
              </a:spcBef>
              <a:defRPr sz="1800"/>
            </a:pPr>
            <a:r>
              <a:rPr b="1" sz="4000">
                <a:solidFill>
                  <a:srgbClr val="0F7A70"/>
                </a:solidFill>
                <a:latin typeface="Helvetica"/>
                <a:ea typeface="Helvetica"/>
                <a:cs typeface="Helvetica"/>
                <a:sym typeface="Helvetica"/>
              </a:rPr>
              <a:t>Certified </a:t>
            </a:r>
            <a:r>
              <a:rPr sz="4000"/>
              <a:t>upgrades, </a:t>
            </a:r>
            <a:r>
              <a:rPr b="1" sz="4000">
                <a:solidFill>
                  <a:srgbClr val="0F7A70"/>
                </a:solidFill>
                <a:latin typeface="Helvetica"/>
                <a:ea typeface="Helvetica"/>
                <a:cs typeface="Helvetica"/>
                <a:sym typeface="Helvetica"/>
              </a:rPr>
              <a:t>curated</a:t>
            </a:r>
            <a:r>
              <a:rPr sz="4000"/>
              <a:t> &amp; </a:t>
            </a:r>
            <a:r>
              <a:rPr b="1" sz="4000">
                <a:solidFill>
                  <a:srgbClr val="0F7A70"/>
                </a:solidFill>
                <a:latin typeface="Helvetica"/>
                <a:ea typeface="Helvetica"/>
                <a:cs typeface="Helvetica"/>
                <a:sym typeface="Helvetica"/>
              </a:rPr>
              <a:t>tested </a:t>
            </a:r>
            <a:r>
              <a:rPr sz="4000"/>
              <a:t>quarterly releases</a:t>
            </a:r>
            <a:endParaRPr sz="4000"/>
          </a:p>
          <a:p>
            <a:pPr lvl="0" marL="1172307" indent="-586153">
              <a:spcBef>
                <a:spcPts val="1500"/>
              </a:spcBef>
              <a:defRPr sz="1800"/>
            </a:pPr>
            <a:r>
              <a:rPr b="1" sz="4000">
                <a:solidFill>
                  <a:srgbClr val="0F7A70"/>
                </a:solidFill>
                <a:latin typeface="Helvetica"/>
                <a:ea typeface="Helvetica"/>
                <a:cs typeface="Helvetica"/>
                <a:sym typeface="Helvetica"/>
              </a:rPr>
              <a:t>Operations Manager</a:t>
            </a:r>
            <a:r>
              <a:rPr sz="4000"/>
              <a:t> Cloud Administrative Console</a:t>
            </a:r>
            <a:endParaRPr sz="4000"/>
          </a:p>
          <a:p>
            <a:pPr lvl="0" marL="1172307" indent="-586153">
              <a:spcBef>
                <a:spcPts val="1500"/>
              </a:spcBef>
              <a:defRPr sz="1800"/>
            </a:pPr>
            <a:r>
              <a:rPr sz="4000"/>
              <a:t>Elastic Runtime </a:t>
            </a:r>
            <a:r>
              <a:rPr b="1" sz="4000">
                <a:solidFill>
                  <a:srgbClr val="0F7A70"/>
                </a:solidFill>
                <a:latin typeface="Helvetica"/>
                <a:ea typeface="Helvetica"/>
                <a:cs typeface="Helvetica"/>
                <a:sym typeface="Helvetica"/>
              </a:rPr>
              <a:t>Users Console </a:t>
            </a:r>
            <a:endParaRPr b="1" sz="4000">
              <a:solidFill>
                <a:srgbClr val="0F7A70"/>
              </a:solidFill>
              <a:latin typeface="Helvetica"/>
              <a:ea typeface="Helvetica"/>
              <a:cs typeface="Helvetica"/>
              <a:sym typeface="Helvetica"/>
            </a:endParaRPr>
          </a:p>
          <a:p>
            <a:pPr lvl="0" marL="1172307" indent="-586153">
              <a:spcBef>
                <a:spcPts val="1500"/>
              </a:spcBef>
              <a:defRPr sz="1800"/>
            </a:pPr>
            <a:r>
              <a:rPr sz="4000"/>
              <a:t>Built-in </a:t>
            </a:r>
            <a:r>
              <a:rPr b="1" sz="4000">
                <a:solidFill>
                  <a:srgbClr val="0F7A70"/>
                </a:solidFill>
                <a:latin typeface="Helvetica"/>
                <a:ea typeface="Helvetica"/>
                <a:cs typeface="Helvetica"/>
                <a:sym typeface="Helvetica"/>
              </a:rPr>
              <a:t>Application Performance Monitoring</a:t>
            </a:r>
            <a:r>
              <a:rPr sz="4000"/>
              <a:t> (APM)</a:t>
            </a:r>
            <a:endParaRPr sz="4000"/>
          </a:p>
          <a:p>
            <a:pPr lvl="0" marL="1172307" indent="-586153">
              <a:spcBef>
                <a:spcPts val="1500"/>
              </a:spcBef>
              <a:defRPr sz="1800"/>
            </a:pPr>
            <a:r>
              <a:rPr b="1" sz="4000">
                <a:solidFill>
                  <a:srgbClr val="0F7A70"/>
                </a:solidFill>
                <a:latin typeface="Helvetica"/>
                <a:ea typeface="Helvetica"/>
                <a:cs typeface="Helvetica"/>
                <a:sym typeface="Helvetica"/>
              </a:rPr>
              <a:t>Operational Metrics</a:t>
            </a:r>
            <a:r>
              <a:rPr sz="4000"/>
              <a:t> service </a:t>
            </a:r>
            <a:endParaRPr sz="4000"/>
          </a:p>
          <a:p>
            <a:pPr lvl="0" marL="1172307" indent="-586153">
              <a:spcBef>
                <a:spcPts val="1500"/>
              </a:spcBef>
              <a:defRPr sz="1800"/>
            </a:pPr>
            <a:r>
              <a:rPr b="1" sz="4000">
                <a:solidFill>
                  <a:srgbClr val="0F7A70"/>
                </a:solidFill>
                <a:latin typeface="Helvetica"/>
                <a:ea typeface="Helvetica"/>
                <a:cs typeface="Helvetica"/>
                <a:sym typeface="Helvetica"/>
              </a:rPr>
              <a:t>Auto-Scaling</a:t>
            </a:r>
            <a:r>
              <a:rPr sz="4000"/>
              <a:t> service</a:t>
            </a:r>
            <a:endParaRPr sz="4000"/>
          </a:p>
          <a:p>
            <a:pPr lvl="0" marL="1172307" indent="-586153">
              <a:spcBef>
                <a:spcPts val="1500"/>
              </a:spcBef>
              <a:defRPr sz="1800"/>
            </a:pPr>
            <a:r>
              <a:rPr sz="4000"/>
              <a:t>Easy </a:t>
            </a:r>
            <a:r>
              <a:rPr b="1" sz="4000">
                <a:solidFill>
                  <a:srgbClr val="0F7A70"/>
                </a:solidFill>
                <a:latin typeface="Helvetica"/>
                <a:ea typeface="Helvetica"/>
                <a:cs typeface="Helvetica"/>
                <a:sym typeface="Helvetica"/>
              </a:rPr>
              <a:t>LDAP/Active Directory</a:t>
            </a:r>
            <a:r>
              <a:rPr sz="4000"/>
              <a:t> Integration</a:t>
            </a:r>
            <a:endParaRPr sz="4000"/>
          </a:p>
          <a:p>
            <a:pPr lvl="0" marL="1172307" indent="-586153">
              <a:spcBef>
                <a:spcPts val="1500"/>
              </a:spcBef>
              <a:defRPr sz="1800"/>
            </a:pPr>
            <a:r>
              <a:rPr b="1" sz="4000">
                <a:solidFill>
                  <a:srgbClr val="0F7A70"/>
                </a:solidFill>
                <a:latin typeface="Helvetica"/>
                <a:ea typeface="Helvetica"/>
                <a:cs typeface="Helvetica"/>
                <a:sym typeface="Helvetica"/>
              </a:rPr>
              <a:t>Historical Usage</a:t>
            </a:r>
            <a:r>
              <a:rPr sz="4000"/>
              <a:t> Data per Application Instance</a:t>
            </a:r>
            <a:endParaRPr sz="4000"/>
          </a:p>
          <a:p>
            <a:pPr lvl="0" marL="1172307" indent="-586153">
              <a:spcBef>
                <a:spcPts val="1500"/>
              </a:spcBef>
              <a:defRPr sz="1800"/>
            </a:pPr>
            <a:r>
              <a:rPr sz="4000"/>
              <a:t>Declarative </a:t>
            </a:r>
            <a:r>
              <a:rPr b="1" sz="4000">
                <a:solidFill>
                  <a:srgbClr val="0F7A70"/>
                </a:solidFill>
                <a:latin typeface="Helvetica"/>
                <a:ea typeface="Helvetica"/>
                <a:cs typeface="Helvetica"/>
                <a:sym typeface="Helvetica"/>
              </a:rPr>
              <a:t>Availability Zones</a:t>
            </a:r>
            <a:endParaRPr b="1" sz="4000">
              <a:solidFill>
                <a:srgbClr val="0F7A70"/>
              </a:solidFill>
              <a:latin typeface="Helvetica"/>
              <a:ea typeface="Helvetica"/>
              <a:cs typeface="Helvetica"/>
              <a:sym typeface="Helvetica"/>
            </a:endParaRPr>
          </a:p>
          <a:p>
            <a:pPr lvl="0" marL="1172307" indent="-586153">
              <a:spcBef>
                <a:spcPts val="1500"/>
              </a:spcBef>
              <a:defRPr sz="1800"/>
            </a:pPr>
            <a:r>
              <a:rPr b="1" sz="4000">
                <a:solidFill>
                  <a:srgbClr val="0F7A70"/>
                </a:solidFill>
                <a:latin typeface="Helvetica"/>
                <a:ea typeface="Helvetica"/>
                <a:cs typeface="Helvetica"/>
                <a:sym typeface="Helvetica"/>
              </a:rPr>
              <a:t>Behind the firewall</a:t>
            </a:r>
            <a:r>
              <a:rPr sz="4000"/>
              <a:t> download packages (do not require internet access)</a:t>
            </a:r>
            <a:endParaRPr sz="4000"/>
          </a:p>
          <a:p>
            <a:pPr lvl="0" marL="1172307" indent="-586153">
              <a:spcBef>
                <a:spcPts val="1500"/>
              </a:spcBef>
              <a:defRPr sz="1800"/>
            </a:pPr>
            <a:r>
              <a:rPr b="1" sz="4000">
                <a:solidFill>
                  <a:srgbClr val="0F7A70"/>
                </a:solidFill>
                <a:latin typeface="Helvetica"/>
                <a:ea typeface="Helvetica"/>
                <a:cs typeface="Helvetica"/>
                <a:sym typeface="Helvetica"/>
              </a:rPr>
              <a:t>Enterprise documentation</a:t>
            </a:r>
            <a:r>
              <a:rPr sz="4000"/>
              <a:t> (PDF format)</a:t>
            </a:r>
          </a:p>
        </p:txBody>
      </p:sp>
      <p:sp>
        <p:nvSpPr>
          <p:cNvPr id="924" name="Shape 924"/>
          <p:cNvSpPr/>
          <p:nvPr/>
        </p:nvSpPr>
        <p:spPr>
          <a:xfrm>
            <a:off x="8499599" y="483293"/>
            <a:ext cx="1536433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Commercially Supported Enterprise PaaS by Pivotal</a:t>
            </a:r>
          </a:p>
        </p:txBody>
      </p:sp>
      <p:sp>
        <p:nvSpPr>
          <p:cNvPr id="925" name="Shape 925"/>
          <p:cNvSpPr/>
          <p:nvPr/>
        </p:nvSpPr>
        <p:spPr>
          <a:xfrm>
            <a:off x="1245453" y="6035039"/>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923">
                                            <p:bg/>
                                          </p:spTgt>
                                        </p:tgtEl>
                                        <p:attrNameLst>
                                          <p:attrName>style.visibility</p:attrName>
                                        </p:attrNameLst>
                                      </p:cBhvr>
                                      <p:to>
                                        <p:strVal val="visible"/>
                                      </p:to>
                                    </p:set>
                                    <p:anim calcmode="lin" valueType="num">
                                      <p:cBhvr>
                                        <p:cTn id="7" dur="1000" fill="hold"/>
                                        <p:tgtEl>
                                          <p:spTgt spid="923">
                                            <p:bg/>
                                          </p:spTgt>
                                        </p:tgtEl>
                                        <p:attrNameLst>
                                          <p:attrName>ppt_x</p:attrName>
                                        </p:attrNameLst>
                                      </p:cBhvr>
                                      <p:tavLst>
                                        <p:tav tm="0">
                                          <p:val>
                                            <p:strVal val="#ppt_x"/>
                                          </p:val>
                                        </p:tav>
                                        <p:tav tm="100000">
                                          <p:val>
                                            <p:strVal val="#ppt_x"/>
                                          </p:val>
                                        </p:tav>
                                      </p:tavLst>
                                    </p:anim>
                                    <p:anim calcmode="lin" valueType="num">
                                      <p:cBhvr>
                                        <p:cTn id="8" dur="1000" fill="hold"/>
                                        <p:tgtEl>
                                          <p:spTgt spid="923">
                                            <p:bg/>
                                          </p:spTgt>
                                        </p:tgtEl>
                                        <p:attrNameLst>
                                          <p:attrName>ppt_y</p:attrName>
                                        </p:attrNameLst>
                                      </p:cBhvr>
                                      <p:tavLst>
                                        <p:tav tm="0">
                                          <p:val>
                                            <p:strVal val="1+#ppt_h/2"/>
                                          </p:val>
                                        </p:tav>
                                        <p:tav tm="100000">
                                          <p:val>
                                            <p:strVal val="#ppt_y"/>
                                          </p:val>
                                        </p:tav>
                                      </p:tavLst>
                                    </p:anim>
                                  </p:childTnLst>
                                </p:cTn>
                              </p:par>
                              <p:par>
                                <p:cTn id="9" presetClass="entr" presetSubtype="4" presetID="2" grpId="1" fill="hold">
                                  <p:stCondLst>
                                    <p:cond delay="0"/>
                                  </p:stCondLst>
                                  <p:iterate type="el" backwards="0">
                                    <p:tmAbs val="0"/>
                                  </p:iterate>
                                  <p:childTnLst>
                                    <p:set>
                                      <p:cBhvr>
                                        <p:cTn id="10" fill="hold"/>
                                        <p:tgtEl>
                                          <p:spTgt spid="923">
                                            <p:txEl>
                                              <p:pRg st="0" end="0"/>
                                            </p:txEl>
                                          </p:spTgt>
                                        </p:tgtEl>
                                        <p:attrNameLst>
                                          <p:attrName>style.visibility</p:attrName>
                                        </p:attrNameLst>
                                      </p:cBhvr>
                                      <p:to>
                                        <p:strVal val="visible"/>
                                      </p:to>
                                    </p:set>
                                    <p:anim calcmode="lin" valueType="num">
                                      <p:cBhvr>
                                        <p:cTn id="11" dur="1000" fill="hold"/>
                                        <p:tgtEl>
                                          <p:spTgt spid="92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4" presetID="2" grpId="1" fill="hold">
                                  <p:stCondLst>
                                    <p:cond delay="0"/>
                                  </p:stCondLst>
                                  <p:iterate type="el" backwards="0">
                                    <p:tmAbs val="0"/>
                                  </p:iterate>
                                  <p:childTnLst>
                                    <p:set>
                                      <p:cBhvr>
                                        <p:cTn id="16" fill="hold"/>
                                        <p:tgtEl>
                                          <p:spTgt spid="923">
                                            <p:txEl>
                                              <p:pRg st="1" end="1"/>
                                            </p:txEl>
                                          </p:spTgt>
                                        </p:tgtEl>
                                        <p:attrNameLst>
                                          <p:attrName>style.visibility</p:attrName>
                                        </p:attrNameLst>
                                      </p:cBhvr>
                                      <p:to>
                                        <p:strVal val="visible"/>
                                      </p:to>
                                    </p:set>
                                    <p:anim calcmode="lin" valueType="num">
                                      <p:cBhvr>
                                        <p:cTn id="17" dur="1000" fill="hold"/>
                                        <p:tgtEl>
                                          <p:spTgt spid="92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4" presetID="2" grpId="1" fill="hold">
                                  <p:stCondLst>
                                    <p:cond delay="0"/>
                                  </p:stCondLst>
                                  <p:iterate type="el" backwards="0">
                                    <p:tmAbs val="0"/>
                                  </p:iterate>
                                  <p:childTnLst>
                                    <p:set>
                                      <p:cBhvr>
                                        <p:cTn id="22" fill="hold"/>
                                        <p:tgtEl>
                                          <p:spTgt spid="923">
                                            <p:txEl>
                                              <p:pRg st="2" end="2"/>
                                            </p:txEl>
                                          </p:spTgt>
                                        </p:tgtEl>
                                        <p:attrNameLst>
                                          <p:attrName>style.visibility</p:attrName>
                                        </p:attrNameLst>
                                      </p:cBhvr>
                                      <p:to>
                                        <p:strVal val="visible"/>
                                      </p:to>
                                    </p:set>
                                    <p:anim calcmode="lin" valueType="num">
                                      <p:cBhvr>
                                        <p:cTn id="23" dur="1000" fill="hold"/>
                                        <p:tgtEl>
                                          <p:spTgt spid="92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9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4" presetID="2" grpId="1" fill="hold">
                                  <p:stCondLst>
                                    <p:cond delay="0"/>
                                  </p:stCondLst>
                                  <p:iterate type="el" backwards="0">
                                    <p:tmAbs val="0"/>
                                  </p:iterate>
                                  <p:childTnLst>
                                    <p:set>
                                      <p:cBhvr>
                                        <p:cTn id="28" fill="hold"/>
                                        <p:tgtEl>
                                          <p:spTgt spid="923">
                                            <p:txEl>
                                              <p:pRg st="3" end="3"/>
                                            </p:txEl>
                                          </p:spTgt>
                                        </p:tgtEl>
                                        <p:attrNameLst>
                                          <p:attrName>style.visibility</p:attrName>
                                        </p:attrNameLst>
                                      </p:cBhvr>
                                      <p:to>
                                        <p:strVal val="visible"/>
                                      </p:to>
                                    </p:set>
                                    <p:anim calcmode="lin" valueType="num">
                                      <p:cBhvr>
                                        <p:cTn id="29" dur="1000" fill="hold"/>
                                        <p:tgtEl>
                                          <p:spTgt spid="9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4" presetID="2" grpId="1" fill="hold">
                                  <p:stCondLst>
                                    <p:cond delay="0"/>
                                  </p:stCondLst>
                                  <p:iterate type="el" backwards="0">
                                    <p:tmAbs val="0"/>
                                  </p:iterate>
                                  <p:childTnLst>
                                    <p:set>
                                      <p:cBhvr>
                                        <p:cTn id="34" fill="hold"/>
                                        <p:tgtEl>
                                          <p:spTgt spid="923">
                                            <p:txEl>
                                              <p:pRg st="4" end="4"/>
                                            </p:txEl>
                                          </p:spTgt>
                                        </p:tgtEl>
                                        <p:attrNameLst>
                                          <p:attrName>style.visibility</p:attrName>
                                        </p:attrNameLst>
                                      </p:cBhvr>
                                      <p:to>
                                        <p:strVal val="visible"/>
                                      </p:to>
                                    </p:set>
                                    <p:anim calcmode="lin" valueType="num">
                                      <p:cBhvr>
                                        <p:cTn id="35" dur="1000" fill="hold"/>
                                        <p:tgtEl>
                                          <p:spTgt spid="92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9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4" presetID="2" grpId="1" fill="hold">
                                  <p:stCondLst>
                                    <p:cond delay="0"/>
                                  </p:stCondLst>
                                  <p:iterate type="el" backwards="0">
                                    <p:tmAbs val="0"/>
                                  </p:iterate>
                                  <p:childTnLst>
                                    <p:set>
                                      <p:cBhvr>
                                        <p:cTn id="40" fill="hold"/>
                                        <p:tgtEl>
                                          <p:spTgt spid="923">
                                            <p:txEl>
                                              <p:pRg st="5" end="5"/>
                                            </p:txEl>
                                          </p:spTgt>
                                        </p:tgtEl>
                                        <p:attrNameLst>
                                          <p:attrName>style.visibility</p:attrName>
                                        </p:attrNameLst>
                                      </p:cBhvr>
                                      <p:to>
                                        <p:strVal val="visible"/>
                                      </p:to>
                                    </p:set>
                                    <p:anim calcmode="lin" valueType="num">
                                      <p:cBhvr>
                                        <p:cTn id="41" dur="1000" fill="hold"/>
                                        <p:tgtEl>
                                          <p:spTgt spid="92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9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4" presetID="2" grpId="1" fill="hold">
                                  <p:stCondLst>
                                    <p:cond delay="0"/>
                                  </p:stCondLst>
                                  <p:iterate type="el" backwards="0">
                                    <p:tmAbs val="0"/>
                                  </p:iterate>
                                  <p:childTnLst>
                                    <p:set>
                                      <p:cBhvr>
                                        <p:cTn id="46" fill="hold"/>
                                        <p:tgtEl>
                                          <p:spTgt spid="923">
                                            <p:txEl>
                                              <p:pRg st="6" end="6"/>
                                            </p:txEl>
                                          </p:spTgt>
                                        </p:tgtEl>
                                        <p:attrNameLst>
                                          <p:attrName>style.visibility</p:attrName>
                                        </p:attrNameLst>
                                      </p:cBhvr>
                                      <p:to>
                                        <p:strVal val="visible"/>
                                      </p:to>
                                    </p:set>
                                    <p:anim calcmode="lin" valueType="num">
                                      <p:cBhvr>
                                        <p:cTn id="47" dur="1000" fill="hold"/>
                                        <p:tgtEl>
                                          <p:spTgt spid="92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9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nodeType="clickEffect" presetClass="entr" presetSubtype="4" presetID="2" grpId="1" fill="hold">
                                  <p:stCondLst>
                                    <p:cond delay="0"/>
                                  </p:stCondLst>
                                  <p:iterate type="el" backwards="0">
                                    <p:tmAbs val="0"/>
                                  </p:iterate>
                                  <p:childTnLst>
                                    <p:set>
                                      <p:cBhvr>
                                        <p:cTn id="52" fill="hold"/>
                                        <p:tgtEl>
                                          <p:spTgt spid="923">
                                            <p:txEl>
                                              <p:pRg st="7" end="7"/>
                                            </p:txEl>
                                          </p:spTgt>
                                        </p:tgtEl>
                                        <p:attrNameLst>
                                          <p:attrName>style.visibility</p:attrName>
                                        </p:attrNameLst>
                                      </p:cBhvr>
                                      <p:to>
                                        <p:strVal val="visible"/>
                                      </p:to>
                                    </p:set>
                                    <p:anim calcmode="lin" valueType="num">
                                      <p:cBhvr>
                                        <p:cTn id="53" dur="1000" fill="hold"/>
                                        <p:tgtEl>
                                          <p:spTgt spid="92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9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nodeType="clickEffect" presetClass="entr" presetSubtype="4" presetID="2" grpId="1" fill="hold">
                                  <p:stCondLst>
                                    <p:cond delay="0"/>
                                  </p:stCondLst>
                                  <p:iterate type="el" backwards="0">
                                    <p:tmAbs val="0"/>
                                  </p:iterate>
                                  <p:childTnLst>
                                    <p:set>
                                      <p:cBhvr>
                                        <p:cTn id="58" fill="hold"/>
                                        <p:tgtEl>
                                          <p:spTgt spid="923">
                                            <p:txEl>
                                              <p:pRg st="8" end="8"/>
                                            </p:txEl>
                                          </p:spTgt>
                                        </p:tgtEl>
                                        <p:attrNameLst>
                                          <p:attrName>style.visibility</p:attrName>
                                        </p:attrNameLst>
                                      </p:cBhvr>
                                      <p:to>
                                        <p:strVal val="visible"/>
                                      </p:to>
                                    </p:set>
                                    <p:anim calcmode="lin" valueType="num">
                                      <p:cBhvr>
                                        <p:cTn id="59" dur="1000" fill="hold"/>
                                        <p:tgtEl>
                                          <p:spTgt spid="923">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92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nodeType="clickEffect" presetClass="entr" presetSubtype="4" presetID="2" grpId="1" fill="hold">
                                  <p:stCondLst>
                                    <p:cond delay="0"/>
                                  </p:stCondLst>
                                  <p:iterate type="el" backwards="0">
                                    <p:tmAbs val="0"/>
                                  </p:iterate>
                                  <p:childTnLst>
                                    <p:set>
                                      <p:cBhvr>
                                        <p:cTn id="64" fill="hold"/>
                                        <p:tgtEl>
                                          <p:spTgt spid="923">
                                            <p:txEl>
                                              <p:pRg st="9" end="9"/>
                                            </p:txEl>
                                          </p:spTgt>
                                        </p:tgtEl>
                                        <p:attrNameLst>
                                          <p:attrName>style.visibility</p:attrName>
                                        </p:attrNameLst>
                                      </p:cBhvr>
                                      <p:to>
                                        <p:strVal val="visible"/>
                                      </p:to>
                                    </p:set>
                                    <p:anim calcmode="lin" valueType="num">
                                      <p:cBhvr>
                                        <p:cTn id="65" dur="1000" fill="hold"/>
                                        <p:tgtEl>
                                          <p:spTgt spid="923">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92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presetClass="entr" presetSubtype="4" presetID="2" grpId="1" fill="hold">
                                  <p:stCondLst>
                                    <p:cond delay="0"/>
                                  </p:stCondLst>
                                  <p:iterate type="el" backwards="0">
                                    <p:tmAbs val="0"/>
                                  </p:iterate>
                                  <p:childTnLst>
                                    <p:set>
                                      <p:cBhvr>
                                        <p:cTn id="70" fill="hold"/>
                                        <p:tgtEl>
                                          <p:spTgt spid="923">
                                            <p:txEl>
                                              <p:pRg st="10" end="10"/>
                                            </p:txEl>
                                          </p:spTgt>
                                        </p:tgtEl>
                                        <p:attrNameLst>
                                          <p:attrName>style.visibility</p:attrName>
                                        </p:attrNameLst>
                                      </p:cBhvr>
                                      <p:to>
                                        <p:strVal val="visible"/>
                                      </p:to>
                                    </p:set>
                                    <p:anim calcmode="lin" valueType="num">
                                      <p:cBhvr>
                                        <p:cTn id="71" dur="1000" fill="hold"/>
                                        <p:tgtEl>
                                          <p:spTgt spid="92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92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23"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29" name="image110.png"/>
          <p:cNvPicPr/>
          <p:nvPr/>
        </p:nvPicPr>
        <p:blipFill>
          <a:blip r:embed="rId2">
            <a:extLst/>
          </a:blip>
          <a:srcRect l="3578" t="9066" r="11178" b="16690"/>
          <a:stretch>
            <a:fillRect/>
          </a:stretch>
        </p:blipFill>
        <p:spPr>
          <a:xfrm>
            <a:off x="9293521" y="8594004"/>
            <a:ext cx="5681473" cy="2097025"/>
          </a:xfrm>
          <a:prstGeom prst="rect">
            <a:avLst/>
          </a:prstGeom>
          <a:ln w="12700">
            <a:miter lim="400000"/>
          </a:ln>
        </p:spPr>
      </p:pic>
      <p:pic>
        <p:nvPicPr>
          <p:cNvPr id="930" name="image111.png"/>
          <p:cNvPicPr/>
          <p:nvPr/>
        </p:nvPicPr>
        <p:blipFill>
          <a:blip r:embed="rId3">
            <a:extLst/>
          </a:blip>
          <a:srcRect l="3696" t="17698" r="7400" b="16690"/>
          <a:stretch>
            <a:fillRect/>
          </a:stretch>
        </p:blipFill>
        <p:spPr>
          <a:xfrm>
            <a:off x="9301649" y="10734378"/>
            <a:ext cx="5925313" cy="1853185"/>
          </a:xfrm>
          <a:prstGeom prst="rect">
            <a:avLst/>
          </a:prstGeom>
          <a:ln w="12700">
            <a:miter lim="400000"/>
          </a:ln>
        </p:spPr>
      </p:pic>
      <p:pic>
        <p:nvPicPr>
          <p:cNvPr id="931" name="image112.png"/>
          <p:cNvPicPr/>
          <p:nvPr/>
        </p:nvPicPr>
        <p:blipFill>
          <a:blip r:embed="rId4">
            <a:extLst/>
          </a:blip>
          <a:srcRect l="3623" t="8599" r="7337" b="8791"/>
          <a:stretch>
            <a:fillRect/>
          </a:stretch>
        </p:blipFill>
        <p:spPr>
          <a:xfrm>
            <a:off x="1926843" y="2516970"/>
            <a:ext cx="5925314" cy="2316481"/>
          </a:xfrm>
          <a:prstGeom prst="rect">
            <a:avLst/>
          </a:prstGeom>
          <a:ln w="12700">
            <a:miter lim="400000"/>
          </a:ln>
        </p:spPr>
      </p:pic>
      <p:pic>
        <p:nvPicPr>
          <p:cNvPr id="932" name="image113.png"/>
          <p:cNvPicPr/>
          <p:nvPr/>
        </p:nvPicPr>
        <p:blipFill>
          <a:blip r:embed="rId5">
            <a:extLst/>
          </a:blip>
          <a:srcRect l="3623" t="9068" r="3675" b="8022"/>
          <a:stretch>
            <a:fillRect/>
          </a:stretch>
        </p:blipFill>
        <p:spPr>
          <a:xfrm>
            <a:off x="9296230" y="6464469"/>
            <a:ext cx="6169153" cy="2316481"/>
          </a:xfrm>
          <a:prstGeom prst="rect">
            <a:avLst/>
          </a:prstGeom>
          <a:ln w="12700">
            <a:miter lim="400000"/>
          </a:ln>
        </p:spPr>
      </p:pic>
      <p:pic>
        <p:nvPicPr>
          <p:cNvPr id="933" name="image114.png"/>
          <p:cNvPicPr/>
          <p:nvPr/>
        </p:nvPicPr>
        <p:blipFill>
          <a:blip r:embed="rId6">
            <a:extLst/>
          </a:blip>
          <a:srcRect l="3623" t="8776" r="3674" b="17042"/>
          <a:stretch>
            <a:fillRect/>
          </a:stretch>
        </p:blipFill>
        <p:spPr>
          <a:xfrm>
            <a:off x="1926843" y="6483434"/>
            <a:ext cx="6169153" cy="2072641"/>
          </a:xfrm>
          <a:prstGeom prst="rect">
            <a:avLst/>
          </a:prstGeom>
          <a:ln w="12700">
            <a:miter lim="400000"/>
          </a:ln>
        </p:spPr>
      </p:pic>
      <p:pic>
        <p:nvPicPr>
          <p:cNvPr id="934" name="image115.png"/>
          <p:cNvPicPr/>
          <p:nvPr/>
        </p:nvPicPr>
        <p:blipFill>
          <a:blip r:embed="rId7">
            <a:extLst/>
          </a:blip>
          <a:srcRect l="3615" t="8599" r="3821" b="17487"/>
          <a:stretch>
            <a:fillRect/>
          </a:stretch>
        </p:blipFill>
        <p:spPr>
          <a:xfrm>
            <a:off x="1953936" y="8531690"/>
            <a:ext cx="6169154" cy="2072641"/>
          </a:xfrm>
          <a:prstGeom prst="rect">
            <a:avLst/>
          </a:prstGeom>
          <a:ln w="12700">
            <a:miter lim="400000"/>
          </a:ln>
        </p:spPr>
      </p:pic>
      <p:sp>
        <p:nvSpPr>
          <p:cNvPr id="935" name="Shape 935"/>
          <p:cNvSpPr/>
          <p:nvPr/>
        </p:nvSpPr>
        <p:spPr>
          <a:xfrm>
            <a:off x="1496059" y="11731413"/>
            <a:ext cx="15605761" cy="58946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sz="2400">
                <a:solidFill>
                  <a:srgbClr val="4D4D4D"/>
                </a:solidFill>
                <a:latin typeface="Arial"/>
                <a:ea typeface="Arial"/>
                <a:cs typeface="Arial"/>
                <a:sym typeface="Arial"/>
              </a:defRPr>
            </a:lvl1pPr>
          </a:lstStyle>
          <a:p>
            <a:pPr lvl="0">
              <a:defRPr sz="1800">
                <a:solidFill>
                  <a:srgbClr val="000000"/>
                </a:solidFill>
              </a:defRPr>
            </a:pPr>
            <a:r>
              <a:rPr sz="2400">
                <a:solidFill>
                  <a:srgbClr val="4D4D4D"/>
                </a:solidFill>
              </a:rPr>
              <a:t>Not Pictured: Ops Metrics for JMX monitoring</a:t>
            </a:r>
          </a:p>
        </p:txBody>
      </p:sp>
      <p:pic>
        <p:nvPicPr>
          <p:cNvPr id="936" name="image116.png"/>
          <p:cNvPicPr/>
          <p:nvPr/>
        </p:nvPicPr>
        <p:blipFill>
          <a:blip r:embed="rId8">
            <a:extLst/>
          </a:blip>
          <a:stretch>
            <a:fillRect/>
          </a:stretch>
        </p:blipFill>
        <p:spPr>
          <a:xfrm>
            <a:off x="16722512" y="1777482"/>
            <a:ext cx="5080001" cy="1778001"/>
          </a:xfrm>
          <a:prstGeom prst="rect">
            <a:avLst/>
          </a:prstGeom>
          <a:ln w="12700">
            <a:miter lim="400000"/>
          </a:ln>
        </p:spPr>
      </p:pic>
      <p:pic>
        <p:nvPicPr>
          <p:cNvPr id="937" name="image117.png"/>
          <p:cNvPicPr/>
          <p:nvPr/>
        </p:nvPicPr>
        <p:blipFill>
          <a:blip r:embed="rId9">
            <a:extLst/>
          </a:blip>
          <a:stretch>
            <a:fillRect/>
          </a:stretch>
        </p:blipFill>
        <p:spPr>
          <a:xfrm>
            <a:off x="16664615" y="4597762"/>
            <a:ext cx="4927601" cy="1701801"/>
          </a:xfrm>
          <a:prstGeom prst="rect">
            <a:avLst/>
          </a:prstGeom>
          <a:ln w="12700">
            <a:miter lim="400000"/>
          </a:ln>
        </p:spPr>
      </p:pic>
      <p:pic>
        <p:nvPicPr>
          <p:cNvPr id="938" name="image118.png"/>
          <p:cNvPicPr/>
          <p:nvPr/>
        </p:nvPicPr>
        <p:blipFill>
          <a:blip r:embed="rId10">
            <a:extLst/>
          </a:blip>
          <a:stretch>
            <a:fillRect/>
          </a:stretch>
        </p:blipFill>
        <p:spPr>
          <a:xfrm>
            <a:off x="16701543" y="6095549"/>
            <a:ext cx="4876801" cy="1879601"/>
          </a:xfrm>
          <a:prstGeom prst="rect">
            <a:avLst/>
          </a:prstGeom>
          <a:ln w="12700">
            <a:miter lim="400000"/>
          </a:ln>
        </p:spPr>
      </p:pic>
      <p:pic>
        <p:nvPicPr>
          <p:cNvPr id="939" name="image119.png"/>
          <p:cNvPicPr/>
          <p:nvPr/>
        </p:nvPicPr>
        <p:blipFill>
          <a:blip r:embed="rId11">
            <a:extLst/>
          </a:blip>
          <a:stretch>
            <a:fillRect/>
          </a:stretch>
        </p:blipFill>
        <p:spPr>
          <a:xfrm>
            <a:off x="16763153" y="8085115"/>
            <a:ext cx="4775201" cy="1405468"/>
          </a:xfrm>
          <a:prstGeom prst="rect">
            <a:avLst/>
          </a:prstGeom>
          <a:ln w="12700">
            <a:miter lim="400000"/>
          </a:ln>
        </p:spPr>
      </p:pic>
      <p:pic>
        <p:nvPicPr>
          <p:cNvPr id="940" name="image120.png"/>
          <p:cNvPicPr/>
          <p:nvPr/>
        </p:nvPicPr>
        <p:blipFill>
          <a:blip r:embed="rId12">
            <a:extLst/>
          </a:blip>
          <a:stretch>
            <a:fillRect/>
          </a:stretch>
        </p:blipFill>
        <p:spPr>
          <a:xfrm>
            <a:off x="16665264" y="9633798"/>
            <a:ext cx="4368801" cy="1270001"/>
          </a:xfrm>
          <a:prstGeom prst="rect">
            <a:avLst/>
          </a:prstGeom>
          <a:ln w="12700">
            <a:miter lim="400000"/>
          </a:ln>
        </p:spPr>
      </p:pic>
      <p:pic>
        <p:nvPicPr>
          <p:cNvPr id="941" name="image121.png"/>
          <p:cNvPicPr/>
          <p:nvPr/>
        </p:nvPicPr>
        <p:blipFill>
          <a:blip r:embed="rId13">
            <a:extLst/>
          </a:blip>
          <a:stretch>
            <a:fillRect/>
          </a:stretch>
        </p:blipFill>
        <p:spPr>
          <a:xfrm>
            <a:off x="16678814" y="10916793"/>
            <a:ext cx="5003801" cy="1549401"/>
          </a:xfrm>
          <a:prstGeom prst="rect">
            <a:avLst/>
          </a:prstGeom>
          <a:ln w="12700">
            <a:miter lim="400000"/>
          </a:ln>
        </p:spPr>
      </p:pic>
      <p:sp>
        <p:nvSpPr>
          <p:cNvPr id="942" name="Shape 942"/>
          <p:cNvSpPr/>
          <p:nvPr/>
        </p:nvSpPr>
        <p:spPr>
          <a:xfrm flipH="1">
            <a:off x="16378146" y="1870314"/>
            <a:ext cx="48962" cy="10592620"/>
          </a:xfrm>
          <a:prstGeom prst="line">
            <a:avLst/>
          </a:prstGeom>
          <a:ln w="12700">
            <a:solidFill>
              <a:srgbClr val="4D4D4D"/>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943" name="image122.png" descr="api_gateway.png"/>
          <p:cNvPicPr/>
          <p:nvPr/>
        </p:nvPicPr>
        <p:blipFill>
          <a:blip r:embed="rId14">
            <a:extLst/>
          </a:blip>
          <a:stretch>
            <a:fillRect/>
          </a:stretch>
        </p:blipFill>
        <p:spPr>
          <a:xfrm>
            <a:off x="2071792" y="4870026"/>
            <a:ext cx="5791201" cy="1584961"/>
          </a:xfrm>
          <a:prstGeom prst="rect">
            <a:avLst/>
          </a:prstGeom>
          <a:ln w="12700">
            <a:miter lim="400000"/>
          </a:ln>
        </p:spPr>
      </p:pic>
      <p:pic>
        <p:nvPicPr>
          <p:cNvPr id="944" name="image123.png" descr="casandra.png"/>
          <p:cNvPicPr/>
          <p:nvPr/>
        </p:nvPicPr>
        <p:blipFill>
          <a:blip r:embed="rId15">
            <a:extLst/>
          </a:blip>
          <a:stretch>
            <a:fillRect/>
          </a:stretch>
        </p:blipFill>
        <p:spPr>
          <a:xfrm>
            <a:off x="16763153" y="3395982"/>
            <a:ext cx="4792135" cy="1227668"/>
          </a:xfrm>
          <a:prstGeom prst="rect">
            <a:avLst/>
          </a:prstGeom>
          <a:ln w="12700">
            <a:miter lim="400000"/>
          </a:ln>
        </p:spPr>
      </p:pic>
      <p:pic>
        <p:nvPicPr>
          <p:cNvPr id="945" name="image124.png" descr="data_sync.png"/>
          <p:cNvPicPr/>
          <p:nvPr/>
        </p:nvPicPr>
        <p:blipFill>
          <a:blip r:embed="rId16">
            <a:extLst/>
          </a:blip>
          <a:stretch>
            <a:fillRect/>
          </a:stretch>
        </p:blipFill>
        <p:spPr>
          <a:xfrm>
            <a:off x="9468274" y="4822612"/>
            <a:ext cx="5811521" cy="1534162"/>
          </a:xfrm>
          <a:prstGeom prst="rect">
            <a:avLst/>
          </a:prstGeom>
          <a:ln w="12700">
            <a:miter lim="400000"/>
          </a:ln>
        </p:spPr>
      </p:pic>
      <p:pic>
        <p:nvPicPr>
          <p:cNvPr id="946" name="image125.png" descr="push_not.png"/>
          <p:cNvPicPr/>
          <p:nvPr/>
        </p:nvPicPr>
        <p:blipFill>
          <a:blip r:embed="rId17">
            <a:extLst/>
          </a:blip>
          <a:stretch>
            <a:fillRect/>
          </a:stretch>
        </p:blipFill>
        <p:spPr>
          <a:xfrm>
            <a:off x="9468280" y="2817711"/>
            <a:ext cx="5943601" cy="1899922"/>
          </a:xfrm>
          <a:prstGeom prst="rect">
            <a:avLst/>
          </a:prstGeom>
          <a:ln w="12700">
            <a:miter lim="400000"/>
          </a:ln>
        </p:spPr>
      </p:pic>
      <p:sp>
        <p:nvSpPr>
          <p:cNvPr id="947" name="Shape 947"/>
          <p:cNvSpPr/>
          <p:nvPr/>
        </p:nvSpPr>
        <p:spPr>
          <a:xfrm>
            <a:off x="14486677" y="399926"/>
            <a:ext cx="9551671"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Pivotal Cloud Foundry Services</a:t>
            </a:r>
          </a:p>
        </p:txBody>
      </p:sp>
    </p:spTree>
  </p:cSld>
  <p:clrMapOvr>
    <a:masterClrMapping/>
  </p:clrMapOvr>
  <p:transition spd="med"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lvl="0">
              <a:defRPr sz="1800"/>
            </a:pPr>
            <a:r>
              <a:rPr sz="11200"/>
              <a:t>Industry Trends</a:t>
            </a:r>
          </a:p>
        </p:txBody>
      </p:sp>
      <p:sp>
        <p:nvSpPr>
          <p:cNvPr id="325" name="Shape 325"/>
          <p:cNvSpPr/>
          <p:nvPr>
            <p:ph type="body" idx="1"/>
          </p:nvPr>
        </p:nvSpPr>
        <p:spPr>
          <a:prstGeom prst="rect">
            <a:avLst/>
          </a:prstGeom>
        </p:spPr>
        <p:txBody>
          <a:bodyPr/>
          <a:lstStyle/>
          <a:p>
            <a:pPr lvl="0">
              <a:defRPr sz="1800"/>
            </a:pPr>
            <a:r>
              <a:rPr sz="4400"/>
              <a:t>What’s happening with apps today</a:t>
            </a:r>
          </a:p>
        </p:txBody>
      </p:sp>
    </p:spTree>
  </p:cSld>
  <p:clrMapOvr>
    <a:masterClrMapping/>
  </p:clrMapOvr>
  <p:transition spd="slow"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title"/>
          </p:nvPr>
        </p:nvSpPr>
        <p:spPr>
          <a:prstGeom prst="rect">
            <a:avLst/>
          </a:prstGeom>
        </p:spPr>
        <p:txBody>
          <a:bodyPr/>
          <a:lstStyle/>
          <a:p>
            <a:pPr lvl="0">
              <a:defRPr sz="1800"/>
            </a:pPr>
            <a:r>
              <a:rPr sz="11200"/>
              <a:t>Case Studies</a:t>
            </a:r>
          </a:p>
        </p:txBody>
      </p:sp>
    </p:spTree>
  </p:cSld>
  <p:clrMapOvr>
    <a:masterClrMapping/>
  </p:clrMapOvr>
  <p:transition spd="med"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1" name="image130.png" descr="Screen Shot 2013-09-08 at 1.33.01 AM.png"/>
          <p:cNvPicPr/>
          <p:nvPr/>
        </p:nvPicPr>
        <p:blipFill>
          <a:blip r:embed="rId3">
            <a:extLst/>
          </a:blip>
          <a:srcRect l="0" t="1282" r="0" b="1281"/>
          <a:stretch>
            <a:fillRect/>
          </a:stretch>
        </p:blipFill>
        <p:spPr>
          <a:xfrm>
            <a:off x="1219200" y="618038"/>
            <a:ext cx="21945600" cy="9051926"/>
          </a:xfrm>
          <a:prstGeom prst="rect">
            <a:avLst/>
          </a:prstGeom>
          <a:ln w="12700">
            <a:miter lim="400000"/>
          </a:ln>
        </p:spPr>
      </p:pic>
      <p:sp>
        <p:nvSpPr>
          <p:cNvPr id="952" name="Shape 952"/>
          <p:cNvSpPr/>
          <p:nvPr>
            <p:ph type="title" idx="4294967295"/>
          </p:nvPr>
        </p:nvSpPr>
        <p:spPr>
          <a:xfrm>
            <a:off x="259643" y="9755982"/>
            <a:ext cx="23864713" cy="2286001"/>
          </a:xfrm>
          <a:prstGeom prst="rect">
            <a:avLst/>
          </a:prstGeom>
        </p:spPr>
        <p:txBody>
          <a:bodyPr lIns="121919" tIns="121919" rIns="121919" bIns="121919" anchor="ctr">
            <a:normAutofit fontScale="100000" lnSpcReduction="0"/>
          </a:bodyPr>
          <a:lstStyle/>
          <a:p>
            <a:pPr lvl="0">
              <a:lnSpc>
                <a:spcPct val="100000"/>
              </a:lnSpc>
              <a:defRPr sz="1800">
                <a:solidFill>
                  <a:srgbClr val="000000"/>
                </a:solidFill>
                <a:uFillTx/>
              </a:defRPr>
            </a:pPr>
            <a:r>
              <a:rPr i="1" sz="7400">
                <a:solidFill>
                  <a:srgbClr val="00685D"/>
                </a:solidFill>
                <a:latin typeface="MetaNormalLF-Roman"/>
                <a:ea typeface="MetaNormalLF-Roman"/>
                <a:cs typeface="MetaNormalLF-Roman"/>
                <a:sym typeface="MetaNormalLF-Roman"/>
              </a:rPr>
              <a:t>1 Billion </a:t>
            </a:r>
            <a:r>
              <a:rPr sz="7400">
                <a:solidFill>
                  <a:srgbClr val="00685D"/>
                </a:solidFill>
                <a:latin typeface="MetaNormalLF-Roman"/>
                <a:ea typeface="MetaNormalLF-Roman"/>
                <a:cs typeface="MetaNormalLF-Roman"/>
                <a:sym typeface="MetaNormalLF-Roman"/>
              </a:rPr>
              <a:t>Page Views A Day Powered by 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952"/>
                                        </p:tgtEl>
                                        <p:attrNameLst>
                                          <p:attrName>style.visibility</p:attrName>
                                        </p:attrNameLst>
                                      </p:cBhvr>
                                      <p:to>
                                        <p:strVal val="visible"/>
                                      </p:to>
                                    </p:set>
                                    <p:anim calcmode="lin" valueType="num">
                                      <p:cBhvr>
                                        <p:cTn id="7" dur="1000" fill="hold"/>
                                        <p:tgtEl>
                                          <p:spTgt spid="952"/>
                                        </p:tgtEl>
                                        <p:attrNameLst>
                                          <p:attrName>ppt_x</p:attrName>
                                        </p:attrNameLst>
                                      </p:cBhvr>
                                      <p:tavLst>
                                        <p:tav tm="0">
                                          <p:val>
                                            <p:strVal val="#ppt_x"/>
                                          </p:val>
                                        </p:tav>
                                        <p:tav tm="100000">
                                          <p:val>
                                            <p:strVal val="#ppt_x"/>
                                          </p:val>
                                        </p:tav>
                                      </p:tavLst>
                                    </p:anim>
                                    <p:anim calcmode="lin" valueType="num">
                                      <p:cBhvr>
                                        <p:cTn id="8" dur="1000" fill="hold"/>
                                        <p:tgtEl>
                                          <p:spTgt spid="9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2"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Shape 956"/>
          <p:cNvSpPr/>
          <p:nvPr/>
        </p:nvSpPr>
        <p:spPr>
          <a:xfrm>
            <a:off x="1665978" y="5732395"/>
            <a:ext cx="7221212" cy="3527678"/>
          </a:xfrm>
          <a:prstGeom prst="rect">
            <a:avLst/>
          </a:prstGeom>
          <a:ln w="12700">
            <a:miter lim="400000"/>
          </a:ln>
          <a:extLst>
            <a:ext uri="{C572A759-6A51-4108-AA02-DFA0A04FC94B}">
              <ma14:wrappingTextBoxFlag xmlns:ma14="http://schemas.microsoft.com/office/mac/drawingml/2011/main" val="1"/>
            </a:ext>
          </a:extLst>
        </p:spPr>
        <p:txBody>
          <a:bodyPr lIns="97949" tIns="97949" rIns="97949" bIns="97949">
            <a:spAutoFit/>
          </a:bodyPr>
          <a:lstStyle>
            <a:lvl1pPr algn="l" defTabSz="1959010">
              <a:defRPr b="1" sz="23400">
                <a:ln w="28029">
                  <a:solidFill>
                    <a:srgbClr val="D2470F"/>
                  </a:solidFill>
                </a:ln>
                <a:solidFill>
                  <a:srgbClr val="F9C5B1"/>
                </a:solidFill>
                <a:latin typeface="Arial"/>
                <a:ea typeface="Arial"/>
                <a:cs typeface="Arial"/>
                <a:sym typeface="Arial"/>
              </a:defRPr>
            </a:lvl1pPr>
          </a:lstStyle>
          <a:p>
            <a:pPr lvl="0">
              <a:defRPr b="0" sz="1800">
                <a:ln w="9525">
                  <a:noFill/>
                </a:ln>
                <a:solidFill>
                  <a:srgbClr val="000000"/>
                </a:solidFill>
              </a:defRPr>
            </a:pPr>
            <a:r>
              <a:rPr b="1" sz="23400">
                <a:ln w="28029">
                  <a:solidFill>
                    <a:srgbClr val="D2470F"/>
                  </a:solidFill>
                </a:ln>
                <a:solidFill>
                  <a:srgbClr val="F9C5B1"/>
                </a:solidFill>
              </a:rPr>
              <a:t>90%</a:t>
            </a:r>
          </a:p>
        </p:txBody>
      </p:sp>
      <p:sp>
        <p:nvSpPr>
          <p:cNvPr id="957" name="Shape 957"/>
          <p:cNvSpPr/>
          <p:nvPr/>
        </p:nvSpPr>
        <p:spPr>
          <a:xfrm>
            <a:off x="3031351" y="10490872"/>
            <a:ext cx="6899664" cy="1698295"/>
          </a:xfrm>
          <a:prstGeom prst="rect">
            <a:avLst/>
          </a:prstGeom>
          <a:ln w="12700">
            <a:miter lim="400000"/>
          </a:ln>
          <a:extLst>
            <a:ext uri="{C572A759-6A51-4108-AA02-DFA0A04FC94B}">
              <ma14:wrappingTextBoxFlag xmlns:ma14="http://schemas.microsoft.com/office/mac/drawingml/2011/main" val="1"/>
            </a:ext>
          </a:extLst>
        </p:spPr>
        <p:txBody>
          <a:bodyPr wrap="none" lIns="97949" tIns="97949" rIns="97949" bIns="97949">
            <a:spAutoFit/>
          </a:bodyPr>
          <a:lstStyle/>
          <a:p>
            <a:pPr lvl="0" algn="l" defTabSz="914400">
              <a:defRPr sz="1800"/>
            </a:pPr>
            <a:r>
              <a:rPr b="1" sz="5200">
                <a:solidFill>
                  <a:srgbClr val="00685D"/>
                </a:solidFill>
                <a:latin typeface="Arial"/>
                <a:ea typeface="Arial"/>
                <a:cs typeface="Arial"/>
                <a:sym typeface="Arial"/>
              </a:rPr>
              <a:t>Dramatic increase in </a:t>
            </a:r>
            <a:br>
              <a:rPr b="1" sz="5200">
                <a:solidFill>
                  <a:srgbClr val="00685D"/>
                </a:solidFill>
                <a:latin typeface="Arial"/>
                <a:ea typeface="Arial"/>
                <a:cs typeface="Arial"/>
                <a:sym typeface="Arial"/>
              </a:rPr>
            </a:br>
            <a:r>
              <a:rPr b="1" sz="5200">
                <a:solidFill>
                  <a:srgbClr val="00685D"/>
                </a:solidFill>
                <a:latin typeface="Arial"/>
                <a:ea typeface="Arial"/>
                <a:cs typeface="Arial"/>
                <a:sym typeface="Arial"/>
              </a:rPr>
              <a:t>Server to Admin ratio</a:t>
            </a:r>
          </a:p>
        </p:txBody>
      </p:sp>
      <p:sp>
        <p:nvSpPr>
          <p:cNvPr id="958" name="Shape 958"/>
          <p:cNvSpPr/>
          <p:nvPr/>
        </p:nvSpPr>
        <p:spPr>
          <a:xfrm>
            <a:off x="5588293" y="9228161"/>
            <a:ext cx="1131323" cy="1064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547" y="7344"/>
                </a:lnTo>
                <a:lnTo>
                  <a:pt x="7547" y="0"/>
                </a:lnTo>
                <a:lnTo>
                  <a:pt x="14053" y="0"/>
                </a:lnTo>
                <a:lnTo>
                  <a:pt x="14053" y="7344"/>
                </a:lnTo>
                <a:lnTo>
                  <a:pt x="21600" y="7344"/>
                </a:lnTo>
                <a:lnTo>
                  <a:pt x="21600" y="14256"/>
                </a:lnTo>
                <a:lnTo>
                  <a:pt x="14053" y="14256"/>
                </a:lnTo>
                <a:lnTo>
                  <a:pt x="14053" y="21600"/>
                </a:lnTo>
                <a:lnTo>
                  <a:pt x="7547" y="21600"/>
                </a:lnTo>
                <a:lnTo>
                  <a:pt x="7547" y="14256"/>
                </a:lnTo>
                <a:lnTo>
                  <a:pt x="0" y="14256"/>
                </a:lnTo>
                <a:close/>
              </a:path>
            </a:pathLst>
          </a:custGeom>
          <a:solidFill>
            <a:srgbClr val="AEBF2F"/>
          </a:solidFill>
          <a:ln w="12700">
            <a:miter lim="400000"/>
          </a:ln>
          <a:effectLst>
            <a:outerShdw sx="100000" sy="100000" kx="0" ky="0" algn="b" rotWithShape="0" blurRad="101600" dist="50800" dir="5400000">
              <a:srgbClr val="000000">
                <a:alpha val="38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964" name="Group 964"/>
          <p:cNvGrpSpPr/>
          <p:nvPr/>
        </p:nvGrpSpPr>
        <p:grpSpPr>
          <a:xfrm>
            <a:off x="13989783" y="6515044"/>
            <a:ext cx="9493012" cy="3755927"/>
            <a:chOff x="0" y="0"/>
            <a:chExt cx="9493011" cy="3755925"/>
          </a:xfrm>
        </p:grpSpPr>
        <p:sp>
          <p:nvSpPr>
            <p:cNvPr id="959" name="Shape 959"/>
            <p:cNvSpPr/>
            <p:nvPr/>
          </p:nvSpPr>
          <p:spPr>
            <a:xfrm>
              <a:off x="4785549" y="161155"/>
              <a:ext cx="1694156" cy="16941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EBF2F"/>
            </a:solidFill>
            <a:ln w="12700" cap="flat">
              <a:noFill/>
              <a:miter lim="400000"/>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nvGrpSpPr>
            <p:cNvPr id="963" name="Group 963"/>
            <p:cNvGrpSpPr/>
            <p:nvPr/>
          </p:nvGrpSpPr>
          <p:grpSpPr>
            <a:xfrm>
              <a:off x="0" y="0"/>
              <a:ext cx="9493011" cy="3755926"/>
              <a:chOff x="0" y="0"/>
              <a:chExt cx="9493010" cy="3755925"/>
            </a:xfrm>
          </p:grpSpPr>
          <p:sp>
            <p:nvSpPr>
              <p:cNvPr id="960" name="Shape 960"/>
              <p:cNvSpPr/>
              <p:nvPr/>
            </p:nvSpPr>
            <p:spPr>
              <a:xfrm>
                <a:off x="1814008" y="1823216"/>
                <a:ext cx="7679003" cy="1109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949" tIns="97949" rIns="97949" bIns="97949" numCol="1" anchor="t">
                <a:spAutoFit/>
              </a:bodyPr>
              <a:lstStyle>
                <a:lvl1pPr defTabSz="914400">
                  <a:defRPr b="1" i="1" sz="6400">
                    <a:solidFill>
                      <a:srgbClr val="00685D"/>
                    </a:solidFill>
                    <a:latin typeface="Arial"/>
                    <a:ea typeface="Arial"/>
                    <a:cs typeface="Arial"/>
                    <a:sym typeface="Arial"/>
                  </a:defRPr>
                </a:lvl1pPr>
              </a:lstStyle>
              <a:p>
                <a:pPr lvl="0">
                  <a:defRPr b="0" i="0" sz="1800">
                    <a:solidFill>
                      <a:srgbClr val="000000"/>
                    </a:solidFill>
                  </a:defRPr>
                </a:pPr>
                <a:r>
                  <a:rPr b="1" i="1" sz="6400">
                    <a:solidFill>
                      <a:srgbClr val="00685D"/>
                    </a:solidFill>
                  </a:rPr>
                  <a:t>Big Cost Saving</a:t>
                </a:r>
              </a:p>
            </p:txBody>
          </p:sp>
          <p:sp>
            <p:nvSpPr>
              <p:cNvPr id="961" name="Shape 961"/>
              <p:cNvSpPr/>
              <p:nvPr/>
            </p:nvSpPr>
            <p:spPr>
              <a:xfrm>
                <a:off x="5154973" y="0"/>
                <a:ext cx="1005233" cy="173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a:t>
                </a:r>
              </a:p>
            </p:txBody>
          </p:sp>
          <p:sp>
            <p:nvSpPr>
              <p:cNvPr id="962" name="Shape 962"/>
              <p:cNvSpPr/>
              <p:nvPr/>
            </p:nvSpPr>
            <p:spPr>
              <a:xfrm>
                <a:off x="0" y="1259085"/>
                <a:ext cx="1967254" cy="2496841"/>
              </a:xfrm>
              <a:prstGeom prst="rightArrow">
                <a:avLst>
                  <a:gd name="adj1" fmla="val 59097"/>
                  <a:gd name="adj2" fmla="val 20098"/>
                </a:avLst>
              </a:prstGeom>
              <a:solidFill>
                <a:srgbClr val="AEBF2F"/>
              </a:solidFill>
              <a:ln w="12700" cap="flat">
                <a:noFill/>
                <a:miter lim="400000"/>
              </a:ln>
              <a:effectLst/>
            </p:spPr>
            <p:txBody>
              <a:bodyPr wrap="square" lIns="121919" tIns="121919" rIns="121919" bIns="121919" numCol="1" anchor="ctr">
                <a:noAutofit/>
              </a:bodyPr>
              <a:lstStyle/>
              <a:p>
                <a:pPr lvl="0" defTabSz="914400">
                  <a:defRPr sz="4800">
                    <a:latin typeface="Arial"/>
                    <a:ea typeface="Arial"/>
                    <a:cs typeface="Arial"/>
                    <a:sym typeface="Arial"/>
                  </a:defRPr>
                </a:pPr>
              </a:p>
            </p:txBody>
          </p:sp>
        </p:grpSp>
      </p:grpSp>
      <p:pic>
        <p:nvPicPr>
          <p:cNvPr id="965" name="image131.png"/>
          <p:cNvPicPr/>
          <p:nvPr/>
        </p:nvPicPr>
        <p:blipFill>
          <a:blip r:embed="rId3">
            <a:extLst/>
          </a:blip>
          <a:stretch>
            <a:fillRect/>
          </a:stretch>
        </p:blipFill>
        <p:spPr>
          <a:xfrm>
            <a:off x="10759511" y="2182606"/>
            <a:ext cx="8271295" cy="2295388"/>
          </a:xfrm>
          <a:prstGeom prst="rect">
            <a:avLst/>
          </a:prstGeom>
          <a:ln w="12700">
            <a:miter lim="400000"/>
          </a:ln>
        </p:spPr>
      </p:pic>
      <p:sp>
        <p:nvSpPr>
          <p:cNvPr id="966" name="Shape 966"/>
          <p:cNvSpPr/>
          <p:nvPr/>
        </p:nvSpPr>
        <p:spPr>
          <a:xfrm>
            <a:off x="8462571" y="6390462"/>
            <a:ext cx="5589428" cy="174623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b="1" sz="5200">
                <a:solidFill>
                  <a:srgbClr val="00685D"/>
                </a:solidFill>
                <a:latin typeface="Arial"/>
                <a:ea typeface="Arial"/>
                <a:cs typeface="Arial"/>
                <a:sym typeface="Arial"/>
              </a:defRPr>
            </a:lvl1pPr>
          </a:lstStyle>
          <a:p>
            <a:pPr lvl="0">
              <a:defRPr b="0" sz="1800">
                <a:solidFill>
                  <a:srgbClr val="000000"/>
                </a:solidFill>
              </a:defRPr>
            </a:pPr>
            <a:r>
              <a:rPr b="1" sz="5200">
                <a:solidFill>
                  <a:srgbClr val="00685D"/>
                </a:solidFill>
              </a:rPr>
              <a:t>Reduction in Operation Costs</a:t>
            </a:r>
          </a:p>
        </p:txBody>
      </p:sp>
      <p:pic>
        <p:nvPicPr>
          <p:cNvPr id="967" name="image132.png" descr="Screen Shot 2014-02-06 at 2.18.18 PM.png"/>
          <p:cNvPicPr/>
          <p:nvPr/>
        </p:nvPicPr>
        <p:blipFill>
          <a:blip r:embed="rId4">
            <a:extLst/>
          </a:blip>
          <a:stretch>
            <a:fillRect/>
          </a:stretch>
        </p:blipFill>
        <p:spPr>
          <a:xfrm>
            <a:off x="2763466" y="1308646"/>
            <a:ext cx="7839260" cy="4356513"/>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956"/>
                                        </p:tgtEl>
                                        <p:attrNameLst>
                                          <p:attrName>style.visibility</p:attrName>
                                        </p:attrNameLst>
                                      </p:cBhvr>
                                      <p:to>
                                        <p:strVal val="visible"/>
                                      </p:to>
                                    </p:set>
                                    <p:animEffect filter="dissolve" transition="in">
                                      <p:cBhvr>
                                        <p:cTn id="7" dur="500"/>
                                        <p:tgtEl>
                                          <p:spTgt spid="956"/>
                                        </p:tgtEl>
                                      </p:cBhvr>
                                    </p:animEffect>
                                  </p:childTnLst>
                                </p:cTn>
                              </p:par>
                            </p:childTnLst>
                          </p:cTn>
                        </p:par>
                        <p:par>
                          <p:cTn id="8" fill="hold">
                            <p:stCondLst>
                              <p:cond delay="500"/>
                            </p:stCondLst>
                            <p:childTnLst>
                              <p:par>
                                <p:cTn id="9" nodeType="afterEffect" presetClass="entr" presetSubtype="0" presetID="9" grpId="2" fill="hold">
                                  <p:stCondLst>
                                    <p:cond delay="0"/>
                                  </p:stCondLst>
                                  <p:iterate type="el" backwards="0">
                                    <p:tmAbs val="0"/>
                                  </p:iterate>
                                  <p:childTnLst>
                                    <p:set>
                                      <p:cBhvr>
                                        <p:cTn id="10" fill="hold"/>
                                        <p:tgtEl>
                                          <p:spTgt spid="966"/>
                                        </p:tgtEl>
                                        <p:attrNameLst>
                                          <p:attrName>style.visibility</p:attrName>
                                        </p:attrNameLst>
                                      </p:cBhvr>
                                      <p:to>
                                        <p:strVal val="visible"/>
                                      </p:to>
                                    </p:set>
                                    <p:animEffect filter="dissolve" transition="in">
                                      <p:cBhvr>
                                        <p:cTn id="11" dur="500"/>
                                        <p:tgtEl>
                                          <p:spTgt spid="966"/>
                                        </p:tgtEl>
                                      </p:cBhvr>
                                    </p:animEffect>
                                  </p:childTnLst>
                                </p:cTn>
                              </p:par>
                            </p:childTnLst>
                          </p:cTn>
                        </p:par>
                        <p:par>
                          <p:cTn id="12" fill="hold">
                            <p:stCondLst>
                              <p:cond delay="1000"/>
                            </p:stCondLst>
                            <p:childTnLst>
                              <p:par>
                                <p:cTn id="13" nodeType="afterEffect" presetClass="entr" presetSubtype="0" presetID="9" grpId="3" fill="hold">
                                  <p:stCondLst>
                                    <p:cond delay="0"/>
                                  </p:stCondLst>
                                  <p:iterate type="el" backwards="0">
                                    <p:tmAbs val="0"/>
                                  </p:iterate>
                                  <p:childTnLst>
                                    <p:set>
                                      <p:cBhvr>
                                        <p:cTn id="14" fill="hold"/>
                                        <p:tgtEl>
                                          <p:spTgt spid="958"/>
                                        </p:tgtEl>
                                        <p:attrNameLst>
                                          <p:attrName>style.visibility</p:attrName>
                                        </p:attrNameLst>
                                      </p:cBhvr>
                                      <p:to>
                                        <p:strVal val="visible"/>
                                      </p:to>
                                    </p:set>
                                    <p:animEffect filter="dissolve" transition="in">
                                      <p:cBhvr>
                                        <p:cTn id="15" dur="500"/>
                                        <p:tgtEl>
                                          <p:spTgt spid="958"/>
                                        </p:tgtEl>
                                      </p:cBhvr>
                                    </p:animEffect>
                                  </p:childTnLst>
                                </p:cTn>
                              </p:par>
                            </p:childTnLst>
                          </p:cTn>
                        </p:par>
                        <p:par>
                          <p:cTn id="16" fill="hold">
                            <p:stCondLst>
                              <p:cond delay="1500"/>
                            </p:stCondLst>
                            <p:childTnLst>
                              <p:par>
                                <p:cTn id="17" nodeType="afterEffect" presetClass="entr" presetSubtype="0" presetID="9" grpId="4" fill="hold">
                                  <p:stCondLst>
                                    <p:cond delay="0"/>
                                  </p:stCondLst>
                                  <p:iterate type="el" backwards="0">
                                    <p:tmAbs val="0"/>
                                  </p:iterate>
                                  <p:childTnLst>
                                    <p:set>
                                      <p:cBhvr>
                                        <p:cTn id="18" fill="hold"/>
                                        <p:tgtEl>
                                          <p:spTgt spid="957"/>
                                        </p:tgtEl>
                                        <p:attrNameLst>
                                          <p:attrName>style.visibility</p:attrName>
                                        </p:attrNameLst>
                                      </p:cBhvr>
                                      <p:to>
                                        <p:strVal val="visible"/>
                                      </p:to>
                                    </p:set>
                                    <p:animEffect filter="dissolve" transition="in">
                                      <p:cBhvr>
                                        <p:cTn id="19" dur="500"/>
                                        <p:tgtEl>
                                          <p:spTgt spid="957"/>
                                        </p:tgtEl>
                                      </p:cBhvr>
                                    </p:animEffect>
                                  </p:childTnLst>
                                </p:cTn>
                              </p:par>
                            </p:childTnLst>
                          </p:cTn>
                        </p:par>
                        <p:par>
                          <p:cTn id="20" fill="hold">
                            <p:stCondLst>
                              <p:cond delay="2000"/>
                            </p:stCondLst>
                            <p:childTnLst>
                              <p:par>
                                <p:cTn id="21" nodeType="afterEffect" presetClass="entr" presetSubtype="16" presetID="23" grpId="5" fill="hold">
                                  <p:stCondLst>
                                    <p:cond delay="500"/>
                                  </p:stCondLst>
                                  <p:iterate type="el" backwards="0">
                                    <p:tmAbs val="0"/>
                                  </p:iterate>
                                  <p:childTnLst>
                                    <p:set>
                                      <p:cBhvr>
                                        <p:cTn id="22" fill="hold"/>
                                        <p:tgtEl>
                                          <p:spTgt spid="964"/>
                                        </p:tgtEl>
                                        <p:attrNameLst>
                                          <p:attrName>style.visibility</p:attrName>
                                        </p:attrNameLst>
                                      </p:cBhvr>
                                      <p:to>
                                        <p:strVal val="visible"/>
                                      </p:to>
                                    </p:set>
                                    <p:anim calcmode="lin" valueType="num">
                                      <p:cBhvr>
                                        <p:cTn id="23" dur="750" fill="hold"/>
                                        <p:tgtEl>
                                          <p:spTgt spid="964"/>
                                        </p:tgtEl>
                                        <p:attrNameLst>
                                          <p:attrName>ppt_w</p:attrName>
                                        </p:attrNameLst>
                                      </p:cBhvr>
                                      <p:tavLst>
                                        <p:tav tm="0">
                                          <p:val>
                                            <p:fltVal val="0"/>
                                          </p:val>
                                        </p:tav>
                                        <p:tav tm="100000">
                                          <p:val>
                                            <p:strVal val="#ppt_w"/>
                                          </p:val>
                                        </p:tav>
                                      </p:tavLst>
                                    </p:anim>
                                    <p:anim calcmode="lin" valueType="num">
                                      <p:cBhvr>
                                        <p:cTn id="24" dur="750" fill="hold"/>
                                        <p:tgtEl>
                                          <p:spTgt spid="9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8" grpId="3"/>
      <p:bldP build="whole" bldLvl="1" animBg="1" rev="0" advAuto="0" spid="956" grpId="1"/>
      <p:bldP build="whole" bldLvl="1" animBg="1" rev="0" advAuto="0" spid="966" grpId="2"/>
      <p:bldP build="whole" bldLvl="1" animBg="1" rev="0" advAuto="0" spid="957" grpId="4"/>
      <p:bldP build="whole" bldLvl="1" animBg="1" rev="0" advAuto="0" spid="964" grpId="5"/>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73" name="Group 973"/>
          <p:cNvGrpSpPr/>
          <p:nvPr/>
        </p:nvGrpSpPr>
        <p:grpSpPr>
          <a:xfrm>
            <a:off x="4180207" y="1963479"/>
            <a:ext cx="15042719" cy="4784887"/>
            <a:chOff x="0" y="0"/>
            <a:chExt cx="15042717" cy="4784885"/>
          </a:xfrm>
        </p:grpSpPr>
        <p:pic>
          <p:nvPicPr>
            <p:cNvPr id="971" name="image133.png"/>
            <p:cNvPicPr/>
            <p:nvPr/>
          </p:nvPicPr>
          <p:blipFill>
            <a:blip r:embed="rId3">
              <a:extLst/>
            </a:blip>
            <a:stretch>
              <a:fillRect/>
            </a:stretch>
          </p:blipFill>
          <p:spPr>
            <a:xfrm>
              <a:off x="-1" y="9861"/>
              <a:ext cx="8488927" cy="4775022"/>
            </a:xfrm>
            <a:prstGeom prst="rect">
              <a:avLst/>
            </a:prstGeom>
            <a:ln w="12700" cap="flat">
              <a:noFill/>
              <a:miter lim="400000"/>
            </a:ln>
            <a:effectLst/>
          </p:spPr>
        </p:pic>
        <p:pic>
          <p:nvPicPr>
            <p:cNvPr id="972" name="image134.png"/>
            <p:cNvPicPr/>
            <p:nvPr/>
          </p:nvPicPr>
          <p:blipFill>
            <a:blip r:embed="rId4">
              <a:extLst/>
            </a:blip>
            <a:stretch>
              <a:fillRect/>
            </a:stretch>
          </p:blipFill>
          <p:spPr>
            <a:xfrm>
              <a:off x="5740424" y="0"/>
              <a:ext cx="9302294" cy="4784886"/>
            </a:xfrm>
            <a:prstGeom prst="rect">
              <a:avLst/>
            </a:prstGeom>
            <a:ln w="12700" cap="flat">
              <a:noFill/>
              <a:miter lim="400000"/>
            </a:ln>
            <a:effectLst/>
          </p:spPr>
        </p:pic>
      </p:grpSp>
      <p:sp>
        <p:nvSpPr>
          <p:cNvPr id="974" name="Shape 974"/>
          <p:cNvSpPr/>
          <p:nvPr/>
        </p:nvSpPr>
        <p:spPr>
          <a:xfrm>
            <a:off x="620527" y="7762378"/>
            <a:ext cx="21529941" cy="11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lnSpc>
                <a:spcPct val="90000"/>
              </a:lnSpc>
              <a:defRPr sz="8400">
                <a:latin typeface="Arial"/>
                <a:ea typeface="Arial"/>
                <a:cs typeface="Arial"/>
                <a:sym typeface="Arial"/>
              </a:defRPr>
            </a:lvl1pPr>
          </a:lstStyle>
          <a:p>
            <a:pPr lvl="0">
              <a:defRPr sz="1800"/>
            </a:pPr>
            <a:r>
              <a:rPr sz="8400"/>
              <a:t>Fail, Learn, Adapt, Repeat.</a:t>
            </a:r>
          </a:p>
        </p:txBody>
      </p:sp>
      <p:pic>
        <p:nvPicPr>
          <p:cNvPr id="975" name="image135.png"/>
          <p:cNvPicPr/>
          <p:nvPr/>
        </p:nvPicPr>
        <p:blipFill>
          <a:blip r:embed="rId5">
            <a:extLst/>
          </a:blip>
          <a:stretch>
            <a:fillRect/>
          </a:stretch>
        </p:blipFill>
        <p:spPr>
          <a:xfrm>
            <a:off x="19974439" y="976809"/>
            <a:ext cx="3867196" cy="2118183"/>
          </a:xfrm>
          <a:prstGeom prst="rect">
            <a:avLst/>
          </a:prstGeom>
          <a:ln w="12700">
            <a:miter lim="400000"/>
          </a:ln>
        </p:spPr>
      </p:pic>
      <p:pic>
        <p:nvPicPr>
          <p:cNvPr id="976" name="image136.png"/>
          <p:cNvPicPr/>
          <p:nvPr/>
        </p:nvPicPr>
        <p:blipFill>
          <a:blip r:embed="rId6">
            <a:extLst/>
          </a:blip>
          <a:stretch>
            <a:fillRect/>
          </a:stretch>
        </p:blipFill>
        <p:spPr>
          <a:xfrm>
            <a:off x="19958011" y="4073075"/>
            <a:ext cx="3900051" cy="2136180"/>
          </a:xfrm>
          <a:prstGeom prst="rect">
            <a:avLst/>
          </a:prstGeom>
          <a:ln w="12700">
            <a:miter lim="400000"/>
          </a:ln>
        </p:spPr>
      </p:pic>
      <p:pic>
        <p:nvPicPr>
          <p:cNvPr id="977" name="image137.png"/>
          <p:cNvPicPr/>
          <p:nvPr/>
        </p:nvPicPr>
        <p:blipFill>
          <a:blip r:embed="rId7">
            <a:extLst/>
          </a:blip>
          <a:stretch>
            <a:fillRect/>
          </a:stretch>
        </p:blipFill>
        <p:spPr>
          <a:xfrm>
            <a:off x="19956009" y="7187338"/>
            <a:ext cx="3904055" cy="2143881"/>
          </a:xfrm>
          <a:prstGeom prst="rect">
            <a:avLst/>
          </a:prstGeom>
          <a:ln w="12700">
            <a:miter lim="400000"/>
          </a:ln>
        </p:spPr>
      </p:pic>
      <p:pic>
        <p:nvPicPr>
          <p:cNvPr id="978" name="image138.png"/>
          <p:cNvPicPr/>
          <p:nvPr/>
        </p:nvPicPr>
        <p:blipFill>
          <a:blip r:embed="rId8">
            <a:extLst/>
          </a:blip>
          <a:stretch>
            <a:fillRect/>
          </a:stretch>
        </p:blipFill>
        <p:spPr>
          <a:xfrm>
            <a:off x="19956915" y="10309303"/>
            <a:ext cx="3902244" cy="2127945"/>
          </a:xfrm>
          <a:prstGeom prst="rect">
            <a:avLst/>
          </a:prstGeom>
          <a:ln w="12700">
            <a:miter lim="400000"/>
          </a:ln>
        </p:spPr>
      </p:pic>
      <p:sp>
        <p:nvSpPr>
          <p:cNvPr id="979" name="Shape 979"/>
          <p:cNvSpPr/>
          <p:nvPr/>
        </p:nvSpPr>
        <p:spPr>
          <a:xfrm>
            <a:off x="-1" y="9636333"/>
            <a:ext cx="21529941" cy="230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914400">
              <a:lnSpc>
                <a:spcPct val="90000"/>
              </a:lnSpc>
              <a:defRPr sz="1800"/>
            </a:pPr>
            <a:r>
              <a:rPr i="1" sz="8400">
                <a:solidFill>
                  <a:srgbClr val="800000"/>
                </a:solidFill>
                <a:latin typeface="Arial"/>
                <a:ea typeface="Arial"/>
                <a:cs typeface="Arial"/>
                <a:sym typeface="Arial"/>
              </a:rPr>
              <a:t>6 Months to 6 Weeks</a:t>
            </a:r>
            <a:endParaRPr sz="8400">
              <a:latin typeface="Arial"/>
              <a:ea typeface="Arial"/>
              <a:cs typeface="Arial"/>
              <a:sym typeface="Arial"/>
            </a:endParaRPr>
          </a:p>
          <a:p>
            <a:pPr lvl="0" defTabSz="914400">
              <a:lnSpc>
                <a:spcPct val="90000"/>
              </a:lnSpc>
              <a:defRPr sz="1800"/>
            </a:pPr>
            <a:r>
              <a:rPr i="1" sz="8400">
                <a:solidFill>
                  <a:srgbClr val="800000"/>
                </a:solidFill>
                <a:latin typeface="Arial"/>
                <a:ea typeface="Arial"/>
                <a:cs typeface="Arial"/>
                <a:sym typeface="Arial"/>
              </a:rPr>
              <a:t>$1.1M Saving per App</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9" grpId="1" fill="hold">
                                  <p:stCondLst>
                                    <p:cond delay="500"/>
                                  </p:stCondLst>
                                  <p:iterate type="el" backwards="0">
                                    <p:tmAbs val="0"/>
                                  </p:iterate>
                                  <p:childTnLst>
                                    <p:set>
                                      <p:cBhvr>
                                        <p:cTn id="6" fill="hold"/>
                                        <p:tgtEl>
                                          <p:spTgt spid="974"/>
                                        </p:tgtEl>
                                        <p:attrNameLst>
                                          <p:attrName>style.visibility</p:attrName>
                                        </p:attrNameLst>
                                      </p:cBhvr>
                                      <p:to>
                                        <p:strVal val="visible"/>
                                      </p:to>
                                    </p:set>
                                    <p:animEffect filter="dissolve" transition="in">
                                      <p:cBhvr>
                                        <p:cTn id="7" dur="1000"/>
                                        <p:tgtEl>
                                          <p:spTgt spid="974"/>
                                        </p:tgtEl>
                                      </p:cBhvr>
                                    </p:animEffect>
                                  </p:childTnLst>
                                </p:cTn>
                              </p:par>
                            </p:childTnLst>
                          </p:cTn>
                        </p:par>
                        <p:par>
                          <p:cTn id="8" fill="hold">
                            <p:stCondLst>
                              <p:cond delay="1500"/>
                            </p:stCondLst>
                            <p:childTnLst>
                              <p:par>
                                <p:cTn id="9" nodeType="afterEffect" presetClass="entr" presetSubtype="0" presetID="10" grpId="2" fill="hold">
                                  <p:stCondLst>
                                    <p:cond delay="1000"/>
                                  </p:stCondLst>
                                  <p:iterate type="el" backwards="0">
                                    <p:tmAbs val="0"/>
                                  </p:iterate>
                                  <p:childTnLst>
                                    <p:set>
                                      <p:cBhvr>
                                        <p:cTn id="10" fill="hold"/>
                                        <p:tgtEl>
                                          <p:spTgt spid="975"/>
                                        </p:tgtEl>
                                        <p:attrNameLst>
                                          <p:attrName>style.visibility</p:attrName>
                                        </p:attrNameLst>
                                      </p:cBhvr>
                                      <p:to>
                                        <p:strVal val="visible"/>
                                      </p:to>
                                    </p:set>
                                    <p:animEffect filter="fade" transition="in">
                                      <p:cBhvr>
                                        <p:cTn id="11" dur="1000"/>
                                        <p:tgtEl>
                                          <p:spTgt spid="975"/>
                                        </p:tgtEl>
                                      </p:cBhvr>
                                    </p:animEffect>
                                  </p:childTnLst>
                                </p:cTn>
                              </p:par>
                            </p:childTnLst>
                          </p:cTn>
                        </p:par>
                        <p:par>
                          <p:cTn id="12" fill="hold">
                            <p:stCondLst>
                              <p:cond delay="3500"/>
                            </p:stCondLst>
                            <p:childTnLst>
                              <p:par>
                                <p:cTn id="13" nodeType="afterEffect" presetClass="entr" presetSubtype="0" presetID="10" grpId="3" fill="hold">
                                  <p:stCondLst>
                                    <p:cond delay="0"/>
                                  </p:stCondLst>
                                  <p:iterate type="el" backwards="0">
                                    <p:tmAbs val="0"/>
                                  </p:iterate>
                                  <p:childTnLst>
                                    <p:set>
                                      <p:cBhvr>
                                        <p:cTn id="14" fill="hold"/>
                                        <p:tgtEl>
                                          <p:spTgt spid="976"/>
                                        </p:tgtEl>
                                        <p:attrNameLst>
                                          <p:attrName>style.visibility</p:attrName>
                                        </p:attrNameLst>
                                      </p:cBhvr>
                                      <p:to>
                                        <p:strVal val="visible"/>
                                      </p:to>
                                    </p:set>
                                    <p:animEffect filter="fade" transition="in">
                                      <p:cBhvr>
                                        <p:cTn id="15" dur="1000"/>
                                        <p:tgtEl>
                                          <p:spTgt spid="976"/>
                                        </p:tgtEl>
                                      </p:cBhvr>
                                    </p:animEffect>
                                  </p:childTnLst>
                                </p:cTn>
                              </p:par>
                            </p:childTnLst>
                          </p:cTn>
                        </p:par>
                        <p:par>
                          <p:cTn id="16" fill="hold">
                            <p:stCondLst>
                              <p:cond delay="4500"/>
                            </p:stCondLst>
                            <p:childTnLst>
                              <p:par>
                                <p:cTn id="17" nodeType="afterEffect" presetClass="entr" presetSubtype="0" presetID="10" grpId="4" fill="hold">
                                  <p:stCondLst>
                                    <p:cond delay="0"/>
                                  </p:stCondLst>
                                  <p:iterate type="el" backwards="0">
                                    <p:tmAbs val="0"/>
                                  </p:iterate>
                                  <p:childTnLst>
                                    <p:set>
                                      <p:cBhvr>
                                        <p:cTn id="18" fill="hold"/>
                                        <p:tgtEl>
                                          <p:spTgt spid="977"/>
                                        </p:tgtEl>
                                        <p:attrNameLst>
                                          <p:attrName>style.visibility</p:attrName>
                                        </p:attrNameLst>
                                      </p:cBhvr>
                                      <p:to>
                                        <p:strVal val="visible"/>
                                      </p:to>
                                    </p:set>
                                    <p:animEffect filter="fade" transition="in">
                                      <p:cBhvr>
                                        <p:cTn id="19" dur="1000"/>
                                        <p:tgtEl>
                                          <p:spTgt spid="977"/>
                                        </p:tgtEl>
                                      </p:cBhvr>
                                    </p:animEffect>
                                  </p:childTnLst>
                                </p:cTn>
                              </p:par>
                            </p:childTnLst>
                          </p:cTn>
                        </p:par>
                        <p:par>
                          <p:cTn id="20" fill="hold">
                            <p:stCondLst>
                              <p:cond delay="5500"/>
                            </p:stCondLst>
                            <p:childTnLst>
                              <p:par>
                                <p:cTn id="21" nodeType="afterEffect" presetClass="entr" presetSubtype="0" presetID="10" grpId="5" fill="hold">
                                  <p:stCondLst>
                                    <p:cond delay="0"/>
                                  </p:stCondLst>
                                  <p:iterate type="el" backwards="0">
                                    <p:tmAbs val="0"/>
                                  </p:iterate>
                                  <p:childTnLst>
                                    <p:set>
                                      <p:cBhvr>
                                        <p:cTn id="22" fill="hold"/>
                                        <p:tgtEl>
                                          <p:spTgt spid="978"/>
                                        </p:tgtEl>
                                        <p:attrNameLst>
                                          <p:attrName>style.visibility</p:attrName>
                                        </p:attrNameLst>
                                      </p:cBhvr>
                                      <p:to>
                                        <p:strVal val="visible"/>
                                      </p:to>
                                    </p:set>
                                    <p:animEffect filter="fade" transition="in">
                                      <p:cBhvr>
                                        <p:cTn id="23" dur="1000"/>
                                        <p:tgtEl>
                                          <p:spTgt spid="978"/>
                                        </p:tgtEl>
                                      </p:cBhvr>
                                    </p:animEffect>
                                  </p:childTnLst>
                                </p:cTn>
                              </p:par>
                            </p:childTnLst>
                          </p:cTn>
                        </p:par>
                      </p:childTnLst>
                    </p:cTn>
                  </p:par>
                  <p:par>
                    <p:cTn id="24" fill="hold">
                      <p:stCondLst>
                        <p:cond delay="indefinite"/>
                      </p:stCondLst>
                      <p:childTnLst>
                        <p:par>
                          <p:cTn id="25" fill="hold">
                            <p:stCondLst>
                              <p:cond delay="0"/>
                            </p:stCondLst>
                            <p:childTnLst>
                              <p:par>
                                <p:cTn id="26" nodeType="clickEffect" presetClass="entr" presetSubtype="16" presetID="23" grpId="6" fill="hold">
                                  <p:stCondLst>
                                    <p:cond delay="0"/>
                                  </p:stCondLst>
                                  <p:iterate type="el" backwards="0">
                                    <p:tmAbs val="0"/>
                                  </p:iterate>
                                  <p:childTnLst>
                                    <p:set>
                                      <p:cBhvr>
                                        <p:cTn id="27" fill="hold"/>
                                        <p:tgtEl>
                                          <p:spTgt spid="979"/>
                                        </p:tgtEl>
                                        <p:attrNameLst>
                                          <p:attrName>style.visibility</p:attrName>
                                        </p:attrNameLst>
                                      </p:cBhvr>
                                      <p:to>
                                        <p:strVal val="visible"/>
                                      </p:to>
                                    </p:set>
                                    <p:anim calcmode="lin" valueType="num">
                                      <p:cBhvr>
                                        <p:cTn id="28" dur="1000" fill="hold"/>
                                        <p:tgtEl>
                                          <p:spTgt spid="979"/>
                                        </p:tgtEl>
                                        <p:attrNameLst>
                                          <p:attrName>ppt_w</p:attrName>
                                        </p:attrNameLst>
                                      </p:cBhvr>
                                      <p:tavLst>
                                        <p:tav tm="0">
                                          <p:val>
                                            <p:fltVal val="0"/>
                                          </p:val>
                                        </p:tav>
                                        <p:tav tm="100000">
                                          <p:val>
                                            <p:strVal val="#ppt_w"/>
                                          </p:val>
                                        </p:tav>
                                      </p:tavLst>
                                    </p:anim>
                                    <p:anim calcmode="lin" valueType="num">
                                      <p:cBhvr>
                                        <p:cTn id="29" dur="1000" fill="hold"/>
                                        <p:tgtEl>
                                          <p:spTgt spid="9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4" grpId="1"/>
      <p:bldP build="whole" bldLvl="1" animBg="1" rev="0" advAuto="0" spid="979" grpId="6"/>
      <p:bldP build="whole" bldLvl="1" animBg="1" rev="0" advAuto="0" spid="976" grpId="3"/>
      <p:bldP build="whole" bldLvl="1" animBg="1" rev="0" advAuto="0" spid="978" grpId="5"/>
      <p:bldP build="whole" bldLvl="1" animBg="1" rev="0" advAuto="0" spid="975" grpId="2"/>
      <p:bldP build="whole" bldLvl="1" animBg="1" rev="0" advAuto="0" spid="977" grpId="4"/>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86" name="Group 986"/>
          <p:cNvGrpSpPr/>
          <p:nvPr/>
        </p:nvGrpSpPr>
        <p:grpSpPr>
          <a:xfrm>
            <a:off x="2923866" y="1603021"/>
            <a:ext cx="8794038" cy="10287961"/>
            <a:chOff x="0" y="0"/>
            <a:chExt cx="8794036" cy="10287960"/>
          </a:xfrm>
        </p:grpSpPr>
        <p:sp>
          <p:nvSpPr>
            <p:cNvPr id="983" name="Shape 983"/>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84" name="image139.png"/>
            <p:cNvPicPr/>
            <p:nvPr/>
          </p:nvPicPr>
          <p:blipFill>
            <a:blip r:embed="rId2">
              <a:extLst/>
            </a:blip>
            <a:stretch>
              <a:fillRect/>
            </a:stretch>
          </p:blipFill>
          <p:spPr>
            <a:xfrm>
              <a:off x="2473634" y="7596013"/>
              <a:ext cx="3860801" cy="1862667"/>
            </a:xfrm>
            <a:prstGeom prst="rect">
              <a:avLst/>
            </a:prstGeom>
            <a:ln w="12700" cap="flat">
              <a:noFill/>
              <a:miter lim="400000"/>
            </a:ln>
            <a:effectLst/>
          </p:spPr>
        </p:pic>
        <p:sp>
          <p:nvSpPr>
            <p:cNvPr id="985" name="Shape 985"/>
            <p:cNvSpPr/>
            <p:nvPr/>
          </p:nvSpPr>
          <p:spPr>
            <a:xfrm>
              <a:off x="577101" y="611013"/>
              <a:ext cx="7857068" cy="4496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3600">
                  <a:solidFill>
                    <a:srgbClr val="1C7B70"/>
                  </a:solidFill>
                  <a:latin typeface="Arial"/>
                  <a:ea typeface="Arial"/>
                  <a:cs typeface="Arial"/>
                  <a:sym typeface="Arial"/>
                </a:rPr>
                <a:t>“IaaS without PaaS capabilities becoming a dying breed.</a:t>
              </a:r>
              <a:endParaRPr b="1" sz="3600">
                <a:solidFill>
                  <a:srgbClr val="1C7B70"/>
                </a:solidFill>
                <a:latin typeface="Arial"/>
                <a:ea typeface="Arial"/>
                <a:cs typeface="Arial"/>
                <a:sym typeface="Arial"/>
              </a:endParaRPr>
            </a:p>
            <a:p>
              <a:pPr lvl="0" algn="l" defTabSz="914400">
                <a:defRPr sz="1800"/>
              </a:pPr>
              <a:endParaRPr b="1" sz="3600">
                <a:solidFill>
                  <a:srgbClr val="00685D"/>
                </a:solidFill>
                <a:latin typeface="Arial"/>
                <a:ea typeface="Arial"/>
                <a:cs typeface="Arial"/>
                <a:sym typeface="Arial"/>
              </a:endParaRPr>
            </a:p>
            <a:p>
              <a:pPr lvl="0" algn="l" defTabSz="914400">
                <a:defRPr sz="1800"/>
              </a:pPr>
              <a:r>
                <a:rPr sz="3600">
                  <a:latin typeface="Arial"/>
                  <a:ea typeface="Arial"/>
                  <a:cs typeface="Arial"/>
                  <a:sym typeface="Arial"/>
                </a:rPr>
                <a:t>IaaS providers with no PaaS services…and no ecosystem of developers will go the way of the dodo bird.”</a:t>
              </a:r>
              <a:endParaRPr sz="3600">
                <a:latin typeface="Arial"/>
                <a:ea typeface="Arial"/>
                <a:cs typeface="Arial"/>
                <a:sym typeface="Arial"/>
              </a:endParaRPr>
            </a:p>
          </p:txBody>
        </p:sp>
      </p:grpSp>
      <p:grpSp>
        <p:nvGrpSpPr>
          <p:cNvPr id="990" name="Group 990"/>
          <p:cNvGrpSpPr/>
          <p:nvPr/>
        </p:nvGrpSpPr>
        <p:grpSpPr>
          <a:xfrm>
            <a:off x="12948343" y="1603021"/>
            <a:ext cx="8794038" cy="10287961"/>
            <a:chOff x="0" y="0"/>
            <a:chExt cx="8794036" cy="10287960"/>
          </a:xfrm>
        </p:grpSpPr>
        <p:sp>
          <p:nvSpPr>
            <p:cNvPr id="987" name="Shape 987"/>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88" name="image140.png"/>
            <p:cNvPicPr/>
            <p:nvPr/>
          </p:nvPicPr>
          <p:blipFill>
            <a:blip r:embed="rId3">
              <a:extLst/>
            </a:blip>
            <a:stretch>
              <a:fillRect/>
            </a:stretch>
          </p:blipFill>
          <p:spPr>
            <a:xfrm>
              <a:off x="3193357" y="7540979"/>
              <a:ext cx="2349500" cy="2349502"/>
            </a:xfrm>
            <a:prstGeom prst="rect">
              <a:avLst/>
            </a:prstGeom>
            <a:ln w="12700" cap="flat">
              <a:noFill/>
              <a:miter lim="400000"/>
            </a:ln>
            <a:effectLst/>
          </p:spPr>
        </p:pic>
        <p:sp>
          <p:nvSpPr>
            <p:cNvPr id="989" name="Shape 989"/>
            <p:cNvSpPr/>
            <p:nvPr/>
          </p:nvSpPr>
          <p:spPr>
            <a:xfrm>
              <a:off x="331624" y="611013"/>
              <a:ext cx="8102601" cy="6172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3600">
                  <a:solidFill>
                    <a:srgbClr val="1C7B70"/>
                  </a:solidFill>
                  <a:latin typeface="Arial"/>
                  <a:ea typeface="Arial"/>
                  <a:cs typeface="Arial"/>
                  <a:sym typeface="Arial"/>
                </a:rPr>
                <a:t>“The single most powerful thing you can do this year is to enable your developers with a fast and flexible PaaS.</a:t>
              </a:r>
              <a:endParaRPr b="1" sz="3600">
                <a:solidFill>
                  <a:srgbClr val="1C7B70"/>
                </a:solidFill>
                <a:latin typeface="Arial"/>
                <a:ea typeface="Arial"/>
                <a:cs typeface="Arial"/>
                <a:sym typeface="Arial"/>
              </a:endParaRPr>
            </a:p>
            <a:p>
              <a:pPr lvl="0" algn="l" defTabSz="914400">
                <a:defRPr sz="1800"/>
              </a:pPr>
              <a:r>
                <a:rPr sz="4200">
                  <a:solidFill>
                    <a:srgbClr val="00685D"/>
                  </a:solidFill>
                  <a:latin typeface="Arial"/>
                  <a:ea typeface="Arial"/>
                  <a:cs typeface="Arial"/>
                  <a:sym typeface="Arial"/>
                </a:rPr>
                <a:t> </a:t>
              </a:r>
              <a:endParaRPr sz="4200">
                <a:solidFill>
                  <a:srgbClr val="00685D"/>
                </a:solidFill>
                <a:latin typeface="Arial"/>
                <a:ea typeface="Arial"/>
                <a:cs typeface="Arial"/>
                <a:sym typeface="Arial"/>
              </a:endParaRPr>
            </a:p>
            <a:p>
              <a:pPr lvl="0" algn="l" defTabSz="914400">
                <a:defRPr sz="1800"/>
              </a:pPr>
              <a:r>
                <a:rPr sz="3600">
                  <a:latin typeface="Arial"/>
                  <a:ea typeface="Arial"/>
                  <a:cs typeface="Arial"/>
                  <a:sym typeface="Arial"/>
                </a:rPr>
                <a:t>Cloud Foundry fits the bill nicely, and the ease of deployment is the same whether you're deploying a Node.js prototype or a Java project with scads of external services.”</a:t>
              </a:r>
              <a:endParaRPr sz="3600">
                <a:latin typeface="Arial"/>
                <a:ea typeface="Arial"/>
                <a:cs typeface="Arial"/>
                <a:sym typeface="Arial"/>
              </a:endParaRPr>
            </a:p>
          </p:txBody>
        </p:sp>
      </p:grpSp>
    </p:spTree>
  </p:cSld>
  <p:clrMapOvr>
    <a:masterClrMapping/>
  </p:clrMapOvr>
  <p:transition spd="med"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spd="med"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37" name="Group 337"/>
          <p:cNvGrpSpPr/>
          <p:nvPr/>
        </p:nvGrpSpPr>
        <p:grpSpPr>
          <a:xfrm>
            <a:off x="994835" y="2349501"/>
            <a:ext cx="7222068" cy="9850969"/>
            <a:chOff x="1" y="0"/>
            <a:chExt cx="7222066" cy="9850968"/>
          </a:xfrm>
        </p:grpSpPr>
        <p:grpSp>
          <p:nvGrpSpPr>
            <p:cNvPr id="329" name="Group 329"/>
            <p:cNvGrpSpPr/>
            <p:nvPr/>
          </p:nvGrpSpPr>
          <p:grpSpPr>
            <a:xfrm>
              <a:off x="723897" y="-1"/>
              <a:ext cx="2391834" cy="817040"/>
              <a:chOff x="0" y="0"/>
              <a:chExt cx="2391832" cy="817038"/>
            </a:xfrm>
          </p:grpSpPr>
          <p:sp>
            <p:nvSpPr>
              <p:cNvPr id="327" name="Shape 327"/>
              <p:cNvSpPr/>
              <p:nvPr/>
            </p:nvSpPr>
            <p:spPr>
              <a:xfrm>
                <a:off x="0" y="80437"/>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28" name="Shape 328"/>
              <p:cNvSpPr/>
              <p:nvPr/>
            </p:nvSpPr>
            <p:spPr>
              <a:xfrm>
                <a:off x="677333" y="-1"/>
                <a:ext cx="1037169"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1st</a:t>
                </a:r>
              </a:p>
            </p:txBody>
          </p:sp>
        </p:grpSp>
        <p:grpSp>
          <p:nvGrpSpPr>
            <p:cNvPr id="336" name="Group 336"/>
            <p:cNvGrpSpPr/>
            <p:nvPr/>
          </p:nvGrpSpPr>
          <p:grpSpPr>
            <a:xfrm>
              <a:off x="1" y="196469"/>
              <a:ext cx="7222067" cy="9654500"/>
              <a:chOff x="1" y="0"/>
              <a:chExt cx="7222066" cy="9654499"/>
            </a:xfrm>
          </p:grpSpPr>
          <p:sp>
            <p:nvSpPr>
              <p:cNvPr id="330" name="Shape 330"/>
              <p:cNvSpPr/>
              <p:nvPr/>
            </p:nvSpPr>
            <p:spPr>
              <a:xfrm>
                <a:off x="1" y="377730"/>
                <a:ext cx="7222068" cy="9276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 y="0"/>
                    </a:moveTo>
                    <a:cubicBezTo>
                      <a:pt x="338" y="0"/>
                      <a:pt x="0" y="263"/>
                      <a:pt x="0" y="588"/>
                    </a:cubicBezTo>
                    <a:lnTo>
                      <a:pt x="0" y="21012"/>
                    </a:lnTo>
                    <a:cubicBezTo>
                      <a:pt x="0" y="21337"/>
                      <a:pt x="338" y="21600"/>
                      <a:pt x="755" y="21600"/>
                    </a:cubicBezTo>
                    <a:lnTo>
                      <a:pt x="20845" y="21600"/>
                    </a:lnTo>
                    <a:cubicBezTo>
                      <a:pt x="21262" y="21600"/>
                      <a:pt x="21600" y="21337"/>
                      <a:pt x="21600" y="21012"/>
                    </a:cubicBezTo>
                    <a:lnTo>
                      <a:pt x="21600" y="588"/>
                    </a:lnTo>
                    <a:cubicBezTo>
                      <a:pt x="21600" y="263"/>
                      <a:pt x="21262" y="0"/>
                      <a:pt x="20845" y="0"/>
                    </a:cubicBezTo>
                    <a:close/>
                  </a:path>
                </a:pathLst>
              </a:custGeom>
              <a:gradFill flip="none" rotWithShape="1">
                <a:gsLst>
                  <a:gs pos="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pic>
            <p:nvPicPr>
              <p:cNvPr id="331" name="image8.png"/>
              <p:cNvPicPr/>
              <p:nvPr/>
            </p:nvPicPr>
            <p:blipFill>
              <a:blip r:embed="rId2">
                <a:extLst/>
              </a:blip>
              <a:stretch>
                <a:fillRect/>
              </a:stretch>
            </p:blipFill>
            <p:spPr>
              <a:xfrm>
                <a:off x="3959843" y="-1"/>
                <a:ext cx="2904318" cy="2172779"/>
              </a:xfrm>
              <a:prstGeom prst="rect">
                <a:avLst/>
              </a:prstGeom>
              <a:ln w="12700" cap="flat">
                <a:noFill/>
                <a:miter lim="400000"/>
              </a:ln>
              <a:effectLst/>
            </p:spPr>
          </p:pic>
          <p:sp>
            <p:nvSpPr>
              <p:cNvPr id="332" name="Shape 332"/>
              <p:cNvSpPr/>
              <p:nvPr/>
            </p:nvSpPr>
            <p:spPr>
              <a:xfrm>
                <a:off x="469897" y="446997"/>
                <a:ext cx="3213102"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cap="small" sz="3400">
                    <a:solidFill>
                      <a:srgbClr val="008881"/>
                    </a:solidFill>
                    <a:latin typeface="Arial"/>
                    <a:ea typeface="Arial"/>
                    <a:cs typeface="Arial"/>
                    <a:sym typeface="Arial"/>
                  </a:defRPr>
                </a:lvl1pPr>
              </a:lstStyle>
              <a:p>
                <a:pPr lvl="0">
                  <a:defRPr b="0" cap="none" sz="1800">
                    <a:solidFill>
                      <a:srgbClr val="000000"/>
                    </a:solidFill>
                  </a:defRPr>
                </a:pPr>
                <a:r>
                  <a:rPr b="1" cap="small" sz="3400">
                    <a:solidFill>
                      <a:srgbClr val="008881"/>
                    </a:solidFill>
                  </a:rPr>
                  <a:t>Mainframe</a:t>
                </a:r>
              </a:p>
            </p:txBody>
          </p:sp>
          <p:sp>
            <p:nvSpPr>
              <p:cNvPr id="333" name="Shape 333"/>
              <p:cNvSpPr/>
              <p:nvPr/>
            </p:nvSpPr>
            <p:spPr>
              <a:xfrm>
                <a:off x="283811" y="2928273"/>
                <a:ext cx="4065116" cy="20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4200">
                    <a:solidFill>
                      <a:srgbClr val="595959"/>
                    </a:solidFill>
                    <a:latin typeface="Arial"/>
                    <a:ea typeface="Arial"/>
                    <a:cs typeface="Arial"/>
                    <a:sym typeface="Arial"/>
                  </a:defRPr>
                </a:lvl1pPr>
              </a:lstStyle>
              <a:p>
                <a:pPr lvl="0">
                  <a:defRPr sz="1800">
                    <a:solidFill>
                      <a:srgbClr val="000000"/>
                    </a:solidFill>
                  </a:defRPr>
                </a:pPr>
                <a:r>
                  <a:rPr sz="4200">
                    <a:solidFill>
                      <a:srgbClr val="595959"/>
                    </a:solidFill>
                  </a:rPr>
                  <a:t>Automation of financial accounts</a:t>
                </a:r>
              </a:p>
            </p:txBody>
          </p:sp>
          <p:sp>
            <p:nvSpPr>
              <p:cNvPr id="334" name="Shape 334"/>
              <p:cNvSpPr/>
              <p:nvPr/>
            </p:nvSpPr>
            <p:spPr>
              <a:xfrm>
                <a:off x="283795" y="8130410"/>
                <a:ext cx="339933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Mainframes</a:t>
                </a:r>
              </a:p>
            </p:txBody>
          </p:sp>
          <p:sp>
            <p:nvSpPr>
              <p:cNvPr id="335" name="Shape 335"/>
              <p:cNvSpPr/>
              <p:nvPr/>
            </p:nvSpPr>
            <p:spPr>
              <a:xfrm>
                <a:off x="283795" y="6593332"/>
                <a:ext cx="191012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ISAM</a:t>
                </a:r>
              </a:p>
            </p:txBody>
          </p:sp>
        </p:grpSp>
      </p:grpSp>
      <p:grpSp>
        <p:nvGrpSpPr>
          <p:cNvPr id="348" name="Group 348"/>
          <p:cNvGrpSpPr/>
          <p:nvPr/>
        </p:nvGrpSpPr>
        <p:grpSpPr>
          <a:xfrm>
            <a:off x="16327970" y="2015066"/>
            <a:ext cx="8056029" cy="10185402"/>
            <a:chOff x="2" y="0"/>
            <a:chExt cx="8056027" cy="10185400"/>
          </a:xfrm>
        </p:grpSpPr>
        <p:grpSp>
          <p:nvGrpSpPr>
            <p:cNvPr id="345" name="Group 345"/>
            <p:cNvGrpSpPr/>
            <p:nvPr/>
          </p:nvGrpSpPr>
          <p:grpSpPr>
            <a:xfrm>
              <a:off x="2" y="-1"/>
              <a:ext cx="7807626" cy="10185402"/>
              <a:chOff x="2" y="0"/>
              <a:chExt cx="7807625" cy="10185400"/>
            </a:xfrm>
          </p:grpSpPr>
          <p:grpSp>
            <p:nvGrpSpPr>
              <p:cNvPr id="340" name="Group 340"/>
              <p:cNvGrpSpPr/>
              <p:nvPr/>
            </p:nvGrpSpPr>
            <p:grpSpPr>
              <a:xfrm>
                <a:off x="681565" y="334435"/>
                <a:ext cx="2391830" cy="817031"/>
                <a:chOff x="0" y="0"/>
                <a:chExt cx="2391829" cy="817029"/>
              </a:xfrm>
            </p:grpSpPr>
            <p:sp>
              <p:nvSpPr>
                <p:cNvPr id="338" name="Shape 338"/>
                <p:cNvSpPr/>
                <p:nvPr/>
              </p:nvSpPr>
              <p:spPr>
                <a:xfrm>
                  <a:off x="0" y="80430"/>
                  <a:ext cx="2391830" cy="736600"/>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39" name="Shape 339"/>
                <p:cNvSpPr/>
                <p:nvPr/>
              </p:nvSpPr>
              <p:spPr>
                <a:xfrm>
                  <a:off x="668867" y="0"/>
                  <a:ext cx="1054102"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3rd</a:t>
                  </a:r>
                </a:p>
              </p:txBody>
            </p:sp>
          </p:grpSp>
          <p:sp>
            <p:nvSpPr>
              <p:cNvPr id="341" name="Shape 341"/>
              <p:cNvSpPr/>
              <p:nvPr/>
            </p:nvSpPr>
            <p:spPr>
              <a:xfrm flipH="1" rot="16200000">
                <a:off x="-1026581" y="1936750"/>
                <a:ext cx="9275235" cy="7222068"/>
              </a:xfrm>
              <a:prstGeom prst="roundRect">
                <a:avLst>
                  <a:gd name="adj" fmla="val 1311"/>
                </a:avLst>
              </a:prstGeom>
              <a:gradFill flip="none" rotWithShape="1">
                <a:gsLst>
                  <a:gs pos="0">
                    <a:srgbClr val="BFBFBF"/>
                  </a:gs>
                  <a:gs pos="26000">
                    <a:srgbClr val="BFBFBF"/>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42" name="Shape 342"/>
              <p:cNvSpPr/>
              <p:nvPr/>
            </p:nvSpPr>
            <p:spPr>
              <a:xfrm>
                <a:off x="406399" y="982132"/>
                <a:ext cx="3695697"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b="1" cap="small" sz="3400">
                    <a:solidFill>
                      <a:srgbClr val="008881"/>
                    </a:solidFill>
                    <a:latin typeface="Arial"/>
                    <a:ea typeface="Arial"/>
                    <a:cs typeface="Arial"/>
                    <a:sym typeface="Arial"/>
                  </a:defRPr>
                </a:lvl1pPr>
              </a:lstStyle>
              <a:p>
                <a:pPr lvl="0">
                  <a:defRPr b="0" cap="none" sz="1800">
                    <a:solidFill>
                      <a:srgbClr val="000000"/>
                    </a:solidFill>
                  </a:defRPr>
                </a:pPr>
                <a:r>
                  <a:rPr b="1" cap="small" sz="3400">
                    <a:solidFill>
                      <a:srgbClr val="008881"/>
                    </a:solidFill>
                  </a:rPr>
                  <a:t>CLOUD</a:t>
                </a:r>
              </a:p>
            </p:txBody>
          </p:sp>
          <p:sp>
            <p:nvSpPr>
              <p:cNvPr id="343" name="Shape 343"/>
              <p:cNvSpPr/>
              <p:nvPr/>
            </p:nvSpPr>
            <p:spPr>
              <a:xfrm>
                <a:off x="287963" y="2502529"/>
                <a:ext cx="6390716" cy="3280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New Experiences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Biz Models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Needs (</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IoT</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a:t>
                </a:r>
                <a:endParaRPr sz="4200">
                  <a:solidFill>
                    <a:srgbClr val="595959"/>
                  </a:solidFill>
                  <a:latin typeface="Arial"/>
                  <a:ea typeface="Arial"/>
                  <a:cs typeface="Arial"/>
                  <a:sym typeface="Arial"/>
                </a:endParaRPr>
              </a:p>
              <a:p>
                <a:pPr lvl="0" algn="l" defTabSz="914400">
                  <a:defRPr sz="1800"/>
                </a:pPr>
                <a:r>
                  <a:rPr sz="2800">
                    <a:solidFill>
                      <a:srgbClr val="595959"/>
                    </a:solidFill>
                    <a:latin typeface="Arial"/>
                    <a:ea typeface="Arial"/>
                    <a:cs typeface="Arial"/>
                    <a:sym typeface="Arial"/>
                  </a:rPr>
                  <a:t>pioneered by new </a:t>
                </a:r>
                <a:r>
                  <a:rPr b="1" sz="2800">
                    <a:latin typeface="Arial"/>
                    <a:ea typeface="Arial"/>
                    <a:cs typeface="Arial"/>
                    <a:sym typeface="Arial"/>
                  </a:rPr>
                  <a:t>Consumer </a:t>
                </a:r>
                <a:br>
                  <a:rPr b="1" sz="2800">
                    <a:latin typeface="Arial"/>
                    <a:ea typeface="Arial"/>
                    <a:cs typeface="Arial"/>
                    <a:sym typeface="Arial"/>
                  </a:rPr>
                </a:br>
                <a:r>
                  <a:rPr b="1" sz="2800">
                    <a:latin typeface="Arial"/>
                    <a:ea typeface="Arial"/>
                    <a:cs typeface="Arial"/>
                    <a:sym typeface="Arial"/>
                  </a:rPr>
                  <a:t>Internet giants</a:t>
                </a:r>
                <a:r>
                  <a:rPr sz="2800">
                    <a:solidFill>
                      <a:srgbClr val="595959"/>
                    </a:solidFill>
                    <a:latin typeface="Arial"/>
                    <a:ea typeface="Arial"/>
                    <a:cs typeface="Arial"/>
                    <a:sym typeface="Arial"/>
                  </a:rPr>
                  <a:t> – requires a new Application  &amp; Data Fabrics</a:t>
                </a:r>
              </a:p>
            </p:txBody>
          </p:sp>
          <p:pic>
            <p:nvPicPr>
              <p:cNvPr id="344" name="image9.png"/>
              <p:cNvPicPr/>
              <p:nvPr/>
            </p:nvPicPr>
            <p:blipFill>
              <a:blip r:embed="rId3">
                <a:extLst/>
              </a:blip>
              <a:stretch>
                <a:fillRect/>
              </a:stretch>
            </p:blipFill>
            <p:spPr>
              <a:xfrm>
                <a:off x="4014059" y="-1"/>
                <a:ext cx="3793569" cy="2556506"/>
              </a:xfrm>
              <a:prstGeom prst="rect">
                <a:avLst/>
              </a:prstGeom>
              <a:ln w="12700" cap="flat">
                <a:noFill/>
                <a:miter lim="400000"/>
              </a:ln>
              <a:effectLst/>
            </p:spPr>
          </p:pic>
        </p:grpSp>
        <p:sp>
          <p:nvSpPr>
            <p:cNvPr id="346" name="Shape 346"/>
            <p:cNvSpPr/>
            <p:nvPr/>
          </p:nvSpPr>
          <p:spPr>
            <a:xfrm>
              <a:off x="359681" y="8418062"/>
              <a:ext cx="7696350"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3600">
                  <a:solidFill>
                    <a:srgbClr val="4D4D4D"/>
                  </a:solidFill>
                  <a:latin typeface="Arial"/>
                  <a:ea typeface="Arial"/>
                  <a:cs typeface="Arial"/>
                  <a:sym typeface="Arial"/>
                </a:rPr>
                <a:t>Cloud-Enabled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Resources</a:t>
              </a:r>
            </a:p>
          </p:txBody>
        </p:sp>
        <p:sp>
          <p:nvSpPr>
            <p:cNvPr id="347" name="Shape 347"/>
            <p:cNvSpPr/>
            <p:nvPr/>
          </p:nvSpPr>
          <p:spPr>
            <a:xfrm>
              <a:off x="359681" y="7123831"/>
              <a:ext cx="7696350"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New Data-fabrics</a:t>
              </a:r>
            </a:p>
          </p:txBody>
        </p:sp>
      </p:grpSp>
      <p:grpSp>
        <p:nvGrpSpPr>
          <p:cNvPr id="360" name="Group 360"/>
          <p:cNvGrpSpPr/>
          <p:nvPr/>
        </p:nvGrpSpPr>
        <p:grpSpPr>
          <a:xfrm>
            <a:off x="8674099" y="2302933"/>
            <a:ext cx="7222070" cy="9897532"/>
            <a:chOff x="0" y="0"/>
            <a:chExt cx="7222068" cy="9897531"/>
          </a:xfrm>
        </p:grpSpPr>
        <p:grpSp>
          <p:nvGrpSpPr>
            <p:cNvPr id="358" name="Group 358"/>
            <p:cNvGrpSpPr/>
            <p:nvPr/>
          </p:nvGrpSpPr>
          <p:grpSpPr>
            <a:xfrm>
              <a:off x="-1" y="46568"/>
              <a:ext cx="7222069" cy="9850964"/>
              <a:chOff x="0" y="-13"/>
              <a:chExt cx="7222068" cy="9850962"/>
            </a:xfrm>
          </p:grpSpPr>
          <p:grpSp>
            <p:nvGrpSpPr>
              <p:cNvPr id="351" name="Group 351"/>
              <p:cNvGrpSpPr/>
              <p:nvPr/>
            </p:nvGrpSpPr>
            <p:grpSpPr>
              <a:xfrm>
                <a:off x="681566" y="-14"/>
                <a:ext cx="2391833" cy="817036"/>
                <a:chOff x="0" y="-13"/>
                <a:chExt cx="2391832" cy="817034"/>
              </a:xfrm>
            </p:grpSpPr>
            <p:sp>
              <p:nvSpPr>
                <p:cNvPr id="349" name="Shape 349"/>
                <p:cNvSpPr/>
                <p:nvPr/>
              </p:nvSpPr>
              <p:spPr>
                <a:xfrm>
                  <a:off x="0" y="80420"/>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0" name="Shape 350"/>
                <p:cNvSpPr/>
                <p:nvPr/>
              </p:nvSpPr>
              <p:spPr>
                <a:xfrm>
                  <a:off x="630768" y="-14"/>
                  <a:ext cx="1291166"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2nd</a:t>
                  </a:r>
                </a:p>
              </p:txBody>
            </p:sp>
          </p:grpSp>
          <p:grpSp>
            <p:nvGrpSpPr>
              <p:cNvPr id="357" name="Group 357"/>
              <p:cNvGrpSpPr/>
              <p:nvPr/>
            </p:nvGrpSpPr>
            <p:grpSpPr>
              <a:xfrm>
                <a:off x="-1" y="575717"/>
                <a:ext cx="7222069" cy="9275233"/>
                <a:chOff x="0" y="0"/>
                <a:chExt cx="7222068" cy="9275231"/>
              </a:xfrm>
            </p:grpSpPr>
            <p:sp>
              <p:nvSpPr>
                <p:cNvPr id="352" name="Shape 352"/>
                <p:cNvSpPr/>
                <p:nvPr/>
              </p:nvSpPr>
              <p:spPr>
                <a:xfrm flipH="1" rot="16200000">
                  <a:off x="-1026583" y="1026582"/>
                  <a:ext cx="9275233" cy="7222068"/>
                </a:xfrm>
                <a:prstGeom prst="roundRect">
                  <a:avLst>
                    <a:gd name="adj" fmla="val 1311"/>
                  </a:avLst>
                </a:prstGeom>
                <a:gradFill flip="none" rotWithShape="1">
                  <a:gsLst>
                    <a:gs pos="0">
                      <a:srgbClr val="AFDCE5"/>
                    </a:gs>
                    <a:gs pos="2600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3" name="Shape 353"/>
                <p:cNvSpPr/>
                <p:nvPr/>
              </p:nvSpPr>
              <p:spPr>
                <a:xfrm>
                  <a:off x="406400" y="71968"/>
                  <a:ext cx="4042830" cy="1220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cap="small" sz="3400">
                      <a:solidFill>
                        <a:srgbClr val="008881"/>
                      </a:solidFill>
                      <a:latin typeface="Arial"/>
                      <a:ea typeface="Arial"/>
                      <a:cs typeface="Arial"/>
                      <a:sym typeface="Arial"/>
                    </a:rPr>
                    <a:t>Client-Server</a:t>
                  </a:r>
                  <a:endParaRPr b="1" cap="small" sz="3400">
                    <a:solidFill>
                      <a:srgbClr val="008881"/>
                    </a:solidFill>
                    <a:latin typeface="Arial"/>
                    <a:ea typeface="Arial"/>
                    <a:cs typeface="Arial"/>
                    <a:sym typeface="Arial"/>
                  </a:endParaRPr>
                </a:p>
                <a:p>
                  <a:pPr lvl="0" algn="l" defTabSz="914400">
                    <a:defRPr sz="1800"/>
                  </a:pPr>
                  <a:r>
                    <a:rPr b="1" cap="small" sz="3400">
                      <a:solidFill>
                        <a:srgbClr val="008881"/>
                      </a:solidFill>
                      <a:latin typeface="Arial"/>
                      <a:ea typeface="Arial"/>
                      <a:cs typeface="Arial"/>
                      <a:sym typeface="Arial"/>
                    </a:rPr>
                    <a:t>&amp; Web</a:t>
                  </a:r>
                </a:p>
              </p:txBody>
            </p:sp>
            <p:sp>
              <p:nvSpPr>
                <p:cNvPr id="354" name="Shape 354"/>
                <p:cNvSpPr/>
                <p:nvPr/>
              </p:nvSpPr>
              <p:spPr>
                <a:xfrm>
                  <a:off x="266774" y="2548639"/>
                  <a:ext cx="6728505"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Automation of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most paper processes: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ERP, CRM, Email, …</a:t>
                  </a:r>
                </a:p>
              </p:txBody>
            </p:sp>
            <p:sp>
              <p:nvSpPr>
                <p:cNvPr id="355" name="Shape 355"/>
                <p:cNvSpPr/>
                <p:nvPr/>
              </p:nvSpPr>
              <p:spPr>
                <a:xfrm>
                  <a:off x="555539" y="6010623"/>
                  <a:ext cx="3296908"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Relational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Databases</a:t>
                  </a:r>
                </a:p>
              </p:txBody>
            </p:sp>
            <p:sp>
              <p:nvSpPr>
                <p:cNvPr id="356" name="Shape 356"/>
                <p:cNvSpPr/>
                <p:nvPr/>
              </p:nvSpPr>
              <p:spPr>
                <a:xfrm>
                  <a:off x="579218" y="7921435"/>
                  <a:ext cx="329719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Mini</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 &amp; PC</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a:t>
                  </a:r>
                </a:p>
              </p:txBody>
            </p:sp>
          </p:grpSp>
        </p:grpSp>
        <p:pic>
          <p:nvPicPr>
            <p:cNvPr id="359" name="image10.png"/>
            <p:cNvPicPr/>
            <p:nvPr/>
          </p:nvPicPr>
          <p:blipFill>
            <a:blip r:embed="rId4">
              <a:extLst/>
            </a:blip>
            <a:stretch>
              <a:fillRect/>
            </a:stretch>
          </p:blipFill>
          <p:spPr>
            <a:xfrm>
              <a:off x="5175884" y="0"/>
              <a:ext cx="1764319" cy="3080989"/>
            </a:xfrm>
            <a:prstGeom prst="rect">
              <a:avLst/>
            </a:prstGeom>
            <a:ln w="12700" cap="flat">
              <a:noFill/>
              <a:miter lim="400000"/>
            </a:ln>
            <a:effectLst/>
          </p:spPr>
        </p:pic>
      </p:grpSp>
      <p:sp>
        <p:nvSpPr>
          <p:cNvPr id="361" name="Shape 361"/>
          <p:cNvSpPr/>
          <p:nvPr/>
        </p:nvSpPr>
        <p:spPr>
          <a:xfrm>
            <a:off x="948266" y="8657168"/>
            <a:ext cx="22893868" cy="4233"/>
          </a:xfrm>
          <a:prstGeom prst="line">
            <a:avLst/>
          </a:prstGeom>
          <a:ln w="1016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grpSp>
        <p:nvGrpSpPr>
          <p:cNvPr id="364" name="Group 364"/>
          <p:cNvGrpSpPr/>
          <p:nvPr/>
        </p:nvGrpSpPr>
        <p:grpSpPr>
          <a:xfrm>
            <a:off x="12796204" y="4517597"/>
            <a:ext cx="7739621" cy="5238964"/>
            <a:chOff x="0" y="0"/>
            <a:chExt cx="7739619" cy="5238963"/>
          </a:xfrm>
        </p:grpSpPr>
        <p:sp>
          <p:nvSpPr>
            <p:cNvPr id="362" name="Shape 362"/>
            <p:cNvSpPr/>
            <p:nvPr/>
          </p:nvSpPr>
          <p:spPr>
            <a:xfrm>
              <a:off x="0" y="0"/>
              <a:ext cx="7739620" cy="5238964"/>
            </a:xfrm>
            <a:prstGeom prst="rightArrow">
              <a:avLst>
                <a:gd name="adj1" fmla="val 50000"/>
                <a:gd name="adj2" fmla="val 18750"/>
              </a:avLst>
            </a:prstGeom>
            <a:solidFill>
              <a:srgbClr val="FFFFFF"/>
            </a:solidFill>
            <a:ln w="25400" cap="flat">
              <a:solidFill>
                <a:srgbClr val="A6A6A6"/>
              </a:solidFill>
              <a:prstDash val="solid"/>
              <a:bevel/>
              <a:tailEnd type="triangle" w="med" len="med"/>
            </a:ln>
            <a:effectLst>
              <a:outerShdw sx="100000" sy="100000" kx="0" ky="0" algn="b" rotWithShape="0" blurRad="127000" dist="101600" dir="2700000">
                <a:srgbClr val="000000">
                  <a:alpha val="35000"/>
                </a:srgbClr>
              </a:outerShdw>
            </a:effectLst>
          </p:spPr>
          <p:txBody>
            <a:bodyPr wrap="square" lIns="121919" tIns="121919" rIns="121919" bIns="121919" numCol="1" anchor="ctr">
              <a:noAutofit/>
            </a:bodyPr>
            <a:lstStyle/>
            <a:p>
              <a:pPr lvl="0" defTabSz="914400">
                <a:defRPr b="1" sz="4800">
                  <a:solidFill>
                    <a:srgbClr val="005D7A"/>
                  </a:solidFill>
                  <a:latin typeface="Arial"/>
                  <a:ea typeface="Arial"/>
                  <a:cs typeface="Arial"/>
                  <a:sym typeface="Arial"/>
                </a:defRPr>
              </a:pPr>
            </a:p>
          </p:txBody>
        </p:sp>
        <p:sp>
          <p:nvSpPr>
            <p:cNvPr id="363" name="Shape 363"/>
            <p:cNvSpPr/>
            <p:nvPr/>
          </p:nvSpPr>
          <p:spPr>
            <a:xfrm>
              <a:off x="0" y="1459783"/>
              <a:ext cx="6429878" cy="2319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4800">
                  <a:solidFill>
                    <a:srgbClr val="005D7A"/>
                  </a:solidFill>
                  <a:latin typeface="Arial"/>
                  <a:ea typeface="Arial"/>
                  <a:cs typeface="Arial"/>
                  <a:sym typeface="Arial"/>
                </a:defRPr>
              </a:lvl1pPr>
            </a:lstStyle>
            <a:p>
              <a:pPr lvl="0">
                <a:defRPr b="0" sz="1800">
                  <a:solidFill>
                    <a:srgbClr val="000000"/>
                  </a:solidFill>
                </a:defRPr>
              </a:pPr>
              <a:r>
                <a:rPr b="1" sz="4800">
                  <a:solidFill>
                    <a:srgbClr val="005D7A"/>
                  </a:solidFill>
                </a:rPr>
                <a:t>$1+ Trillion of IT Spend over coming 10 years</a:t>
              </a:r>
            </a:p>
          </p:txBody>
        </p:sp>
      </p:grpSp>
      <p:sp>
        <p:nvSpPr>
          <p:cNvPr id="365" name="Shape 365"/>
          <p:cNvSpPr/>
          <p:nvPr>
            <p:ph type="title" idx="4294967295"/>
          </p:nvPr>
        </p:nvSpPr>
        <p:spPr>
          <a:xfrm>
            <a:off x="11567252" y="535433"/>
            <a:ext cx="12188502" cy="1227668"/>
          </a:xfrm>
          <a:prstGeom prst="rect">
            <a:avLst/>
          </a:prstGeom>
        </p:spPr>
        <p:txBody>
          <a:bodyPr>
            <a:normAutofit fontScale="100000" lnSpcReduction="0"/>
          </a:bodyPr>
          <a:lstStyle>
            <a:lvl1pPr algn="ctr" defTabSz="817244">
              <a:lnSpc>
                <a:spcPct val="100000"/>
              </a:lnSpc>
              <a:defRPr cap="small" sz="4950">
                <a:solidFill>
                  <a:srgbClr val="53585F"/>
                </a:solidFill>
                <a:uFillTx/>
                <a:latin typeface="+mn-lt"/>
                <a:ea typeface="+mn-ea"/>
                <a:cs typeface="+mn-cs"/>
                <a:sym typeface="Helvetica Light"/>
              </a:defRPr>
            </a:lvl1pPr>
          </a:lstStyle>
          <a:p>
            <a:pPr lvl="0">
              <a:defRPr cap="none" sz="1800">
                <a:solidFill>
                  <a:srgbClr val="000000"/>
                </a:solidFill>
              </a:defRPr>
            </a:pPr>
            <a:r>
              <a:rPr cap="small" sz="4950">
                <a:solidFill>
                  <a:srgbClr val="53585F"/>
                </a:solidFill>
              </a:rPr>
              <a:t>The Shift to the 3rd Generation Platform</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64"/>
                                        </p:tgtEl>
                                        <p:attrNameLst>
                                          <p:attrName>style.visibility</p:attrName>
                                        </p:attrNameLst>
                                      </p:cBhvr>
                                      <p:to>
                                        <p:strVal val="visible"/>
                                      </p:to>
                                    </p:set>
                                    <p:animEffect filter="fade" transition="in">
                                      <p:cBhvr>
                                        <p:cTn id="7"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nvSpPr>
        <p:spPr>
          <a:xfrm>
            <a:off x="5960642" y="2869778"/>
            <a:ext cx="3980735" cy="173650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spcBef>
                <a:spcPts val="600"/>
              </a:spcBef>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Cloud</a:t>
            </a:r>
          </a:p>
        </p:txBody>
      </p:sp>
      <p:grpSp>
        <p:nvGrpSpPr>
          <p:cNvPr id="372" name="Group 372"/>
          <p:cNvGrpSpPr/>
          <p:nvPr/>
        </p:nvGrpSpPr>
        <p:grpSpPr>
          <a:xfrm>
            <a:off x="1422399" y="2844799"/>
            <a:ext cx="21286311" cy="5791201"/>
            <a:chOff x="0" y="0"/>
            <a:chExt cx="21286310" cy="5791200"/>
          </a:xfrm>
        </p:grpSpPr>
        <p:pic>
          <p:nvPicPr>
            <p:cNvPr id="368" name="image7.png" descr="C:\Documents and Settings\Jennifer Lockhart\My Documents\Work_Art and Graphics\Photos\Home\iStock_000008400474Medium.jpg"/>
            <p:cNvPicPr/>
            <p:nvPr/>
          </p:nvPicPr>
          <p:blipFill>
            <a:blip r:embed="rId3">
              <a:extLst/>
            </a:blip>
            <a:stretch>
              <a:fillRect/>
            </a:stretch>
          </p:blipFill>
          <p:spPr>
            <a:xfrm>
              <a:off x="0" y="0"/>
              <a:ext cx="21286311" cy="5791200"/>
            </a:xfrm>
            <a:prstGeom prst="rect">
              <a:avLst/>
            </a:prstGeom>
            <a:ln w="12700" cap="flat">
              <a:noFill/>
              <a:miter lim="400000"/>
            </a:ln>
            <a:effectLst/>
          </p:spPr>
        </p:pic>
        <p:pic>
          <p:nvPicPr>
            <p:cNvPr id="369" name="image8.png"/>
            <p:cNvPicPr/>
            <p:nvPr/>
          </p:nvPicPr>
          <p:blipFill>
            <a:blip r:embed="rId4">
              <a:extLst/>
            </a:blip>
            <a:stretch>
              <a:fillRect/>
            </a:stretch>
          </p:blipFill>
          <p:spPr>
            <a:xfrm>
              <a:off x="1502721" y="3227064"/>
              <a:ext cx="7043134" cy="856096"/>
            </a:xfrm>
            <a:prstGeom prst="rect">
              <a:avLst/>
            </a:prstGeom>
            <a:ln w="12700" cap="flat">
              <a:noFill/>
              <a:miter lim="400000"/>
            </a:ln>
            <a:effectLst/>
          </p:spPr>
        </p:pic>
        <p:pic>
          <p:nvPicPr>
            <p:cNvPr id="370" name="image9.png" descr="http://panpa.org.au/directory/wp-content/uploads/2011/03/WSJA_logo_4C_2009-small.jpg"/>
            <p:cNvPicPr/>
            <p:nvPr/>
          </p:nvPicPr>
          <p:blipFill>
            <a:blip r:embed="rId5">
              <a:extLst/>
            </a:blip>
            <a:stretch>
              <a:fillRect/>
            </a:stretch>
          </p:blipFill>
          <p:spPr>
            <a:xfrm>
              <a:off x="2862028" y="704344"/>
              <a:ext cx="15219634" cy="992045"/>
            </a:xfrm>
            <a:prstGeom prst="rect">
              <a:avLst/>
            </a:prstGeom>
            <a:ln w="12700" cap="flat">
              <a:noFill/>
              <a:miter lim="400000"/>
            </a:ln>
            <a:effectLst/>
          </p:spPr>
        </p:pic>
        <p:pic>
          <p:nvPicPr>
            <p:cNvPr id="371" name="image10.png"/>
            <p:cNvPicPr/>
            <p:nvPr/>
          </p:nvPicPr>
          <p:blipFill>
            <a:blip r:embed="rId6">
              <a:extLst/>
            </a:blip>
            <a:srcRect l="0" t="30325" r="0" b="0"/>
            <a:stretch>
              <a:fillRect/>
            </a:stretch>
          </p:blipFill>
          <p:spPr>
            <a:xfrm>
              <a:off x="876566" y="2052123"/>
              <a:ext cx="18462779" cy="1263138"/>
            </a:xfrm>
            <a:prstGeom prst="rect">
              <a:avLst/>
            </a:prstGeom>
            <a:ln w="12700" cap="flat">
              <a:noFill/>
              <a:miter lim="400000"/>
            </a:ln>
            <a:effectLst/>
          </p:spPr>
        </p:pic>
      </p:grpSp>
      <p:sp>
        <p:nvSpPr>
          <p:cNvPr id="373" name="Shape 373"/>
          <p:cNvSpPr/>
          <p:nvPr>
            <p:ph type="title" idx="4294967295"/>
          </p:nvPr>
        </p:nvSpPr>
        <p:spPr>
          <a:xfrm>
            <a:off x="15039564" y="867834"/>
            <a:ext cx="8366537"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Do We See Happening?</a:t>
            </a:r>
          </a:p>
        </p:txBody>
      </p:sp>
      <p:sp>
        <p:nvSpPr>
          <p:cNvPr id="374" name="Shape 374"/>
          <p:cNvSpPr/>
          <p:nvPr/>
        </p:nvSpPr>
        <p:spPr>
          <a:xfrm>
            <a:off x="2535555" y="9088562"/>
            <a:ext cx="19312891" cy="1244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7500"/>
            </a:lvl1pPr>
          </a:lstStyle>
          <a:p>
            <a:pPr lvl="0">
              <a:defRPr sz="1800"/>
            </a:pPr>
            <a:r>
              <a:rPr sz="7500"/>
              <a:t>You are either building a software business…</a:t>
            </a:r>
          </a:p>
        </p:txBody>
      </p:sp>
      <p:sp>
        <p:nvSpPr>
          <p:cNvPr id="375" name="Shape 375"/>
          <p:cNvSpPr/>
          <p:nvPr/>
        </p:nvSpPr>
        <p:spPr>
          <a:xfrm>
            <a:off x="5415502" y="10747625"/>
            <a:ext cx="13552996" cy="1397001"/>
          </a:xfrm>
          <a:prstGeom prst="rect">
            <a:avLst/>
          </a:prstGeom>
          <a:ln w="12700">
            <a:miter lim="400000"/>
          </a:ln>
          <a:effectLst>
            <a:outerShdw sx="100000" sy="100000" kx="0" ky="0" algn="b" rotWithShape="0" blurRad="190500" dist="165100" dir="0">
              <a:srgbClr val="861001"/>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8500"/>
            </a:lvl1pPr>
          </a:lstStyle>
          <a:p>
            <a:pPr lvl="0">
              <a:defRPr sz="1800"/>
            </a:pPr>
            <a:r>
              <a:rPr sz="8500"/>
              <a:t>or losing to someone who is</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374"/>
                                        </p:tgtEl>
                                        <p:attrNameLst>
                                          <p:attrName>style.visibility</p:attrName>
                                        </p:attrNameLst>
                                      </p:cBhvr>
                                      <p:to>
                                        <p:strVal val="visible"/>
                                      </p:to>
                                    </p:set>
                                    <p:animEffect filter="dissolve" transition="in">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32" presetID="23" grpId="2" fill="hold">
                                  <p:stCondLst>
                                    <p:cond delay="0"/>
                                  </p:stCondLst>
                                  <p:iterate type="el" backwards="0">
                                    <p:tmAbs val="0"/>
                                  </p:iterate>
                                  <p:childTnLst>
                                    <p:set>
                                      <p:cBhvr>
                                        <p:cTn id="11" fill="hold"/>
                                        <p:tgtEl>
                                          <p:spTgt spid="375"/>
                                        </p:tgtEl>
                                        <p:attrNameLst>
                                          <p:attrName>style.visibility</p:attrName>
                                        </p:attrNameLst>
                                      </p:cBhvr>
                                      <p:to>
                                        <p:strVal val="visible"/>
                                      </p:to>
                                    </p:set>
                                    <p:anim calcmode="lin" valueType="num">
                                      <p:cBhvr>
                                        <p:cTn id="12" dur="2000" fill="hold"/>
                                        <p:tgtEl>
                                          <p:spTgt spid="375"/>
                                        </p:tgtEl>
                                        <p:attrNameLst>
                                          <p:attrName>ppt_w</p:attrName>
                                        </p:attrNameLst>
                                      </p:cBhvr>
                                      <p:tavLst>
                                        <p:tav tm="0">
                                          <p:val>
                                            <p:fltVal val="0"/>
                                          </p:val>
                                        </p:tav>
                                        <p:tav tm="100000">
                                          <p:val>
                                            <p:strVal val="#ppt_w"/>
                                          </p:val>
                                        </p:tav>
                                      </p:tavLst>
                                    </p:anim>
                                    <p:anim calcmode="lin" valueType="num">
                                      <p:cBhvr>
                                        <p:cTn id="13" dur="20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2"/>
      <p:bldP build="whole" bldLvl="1" animBg="1" rev="0" advAuto="0" spid="374"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9" name="image15.png"/>
          <p:cNvPicPr/>
          <p:nvPr/>
        </p:nvPicPr>
        <p:blipFill>
          <a:blip r:embed="rId2">
            <a:extLst/>
          </a:blip>
          <a:stretch>
            <a:fillRect/>
          </a:stretch>
        </p:blipFill>
        <p:spPr>
          <a:xfrm>
            <a:off x="2167466" y="3611034"/>
            <a:ext cx="4334934" cy="1858433"/>
          </a:xfrm>
          <a:prstGeom prst="rect">
            <a:avLst/>
          </a:prstGeom>
          <a:ln w="12700">
            <a:miter lim="400000"/>
          </a:ln>
        </p:spPr>
      </p:pic>
      <p:sp>
        <p:nvSpPr>
          <p:cNvPr id="380" name="Shape 380"/>
          <p:cNvSpPr/>
          <p:nvPr/>
        </p:nvSpPr>
        <p:spPr>
          <a:xfrm>
            <a:off x="461434" y="5482168"/>
            <a:ext cx="7700433"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$3.5B valuation</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Financial Services </a:t>
            </a:r>
          </a:p>
        </p:txBody>
      </p:sp>
      <p:sp>
        <p:nvSpPr>
          <p:cNvPr id="381" name="Shape 381"/>
          <p:cNvSpPr/>
          <p:nvPr/>
        </p:nvSpPr>
        <p:spPr>
          <a:xfrm>
            <a:off x="1083732" y="10206567"/>
            <a:ext cx="6455836"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$3.5B valuation</a:t>
            </a:r>
            <a:endParaRPr sz="3600">
              <a:solidFill>
                <a:srgbClr val="808080"/>
              </a:solidFill>
              <a:latin typeface="Arial"/>
              <a:ea typeface="Arial"/>
              <a:cs typeface="Arial"/>
              <a:sym typeface="Arial"/>
            </a:endParaRPr>
          </a:p>
          <a:p>
            <a:pPr lvl="0" defTabSz="914400">
              <a:defRPr sz="1800"/>
            </a:pPr>
            <a:r>
              <a:rPr b="1" sz="3600">
                <a:solidFill>
                  <a:srgbClr val="808080"/>
                </a:solidFill>
                <a:latin typeface="Arial"/>
                <a:ea typeface="Arial"/>
                <a:cs typeface="Arial"/>
                <a:sym typeface="Arial"/>
              </a:rPr>
              <a:t>Travel &amp; Hospitality </a:t>
            </a:r>
          </a:p>
        </p:txBody>
      </p:sp>
      <p:pic>
        <p:nvPicPr>
          <p:cNvPr id="382" name="image17.png"/>
          <p:cNvPicPr/>
          <p:nvPr/>
        </p:nvPicPr>
        <p:blipFill>
          <a:blip r:embed="rId3">
            <a:extLst/>
          </a:blip>
          <a:stretch>
            <a:fillRect/>
          </a:stretch>
        </p:blipFill>
        <p:spPr>
          <a:xfrm>
            <a:off x="10782300" y="3674533"/>
            <a:ext cx="2628900" cy="1748369"/>
          </a:xfrm>
          <a:prstGeom prst="rect">
            <a:avLst/>
          </a:prstGeom>
          <a:ln w="12700">
            <a:miter lim="400000"/>
          </a:ln>
        </p:spPr>
      </p:pic>
      <p:sp>
        <p:nvSpPr>
          <p:cNvPr id="383" name="Shape 383"/>
          <p:cNvSpPr/>
          <p:nvPr/>
        </p:nvSpPr>
        <p:spPr>
          <a:xfrm>
            <a:off x="9596967" y="5482168"/>
            <a:ext cx="4995335"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$40B valuation </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Transportation</a:t>
            </a:r>
          </a:p>
        </p:txBody>
      </p:sp>
      <p:sp>
        <p:nvSpPr>
          <p:cNvPr id="384" name="Shape 384"/>
          <p:cNvSpPr/>
          <p:nvPr/>
        </p:nvSpPr>
        <p:spPr>
          <a:xfrm>
            <a:off x="8314266" y="10206567"/>
            <a:ext cx="7560735"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$3.2B Acquisition by Google</a:t>
            </a:r>
            <a:endParaRPr sz="3600">
              <a:solidFill>
                <a:srgbClr val="808080"/>
              </a:solidFill>
              <a:latin typeface="Arial"/>
              <a:ea typeface="Arial"/>
              <a:cs typeface="Arial"/>
              <a:sym typeface="Arial"/>
            </a:endParaRPr>
          </a:p>
          <a:p>
            <a:pPr lvl="0" defTabSz="914400">
              <a:defRPr sz="1800"/>
            </a:pPr>
            <a:r>
              <a:rPr b="1" sz="3600">
                <a:solidFill>
                  <a:srgbClr val="808080"/>
                </a:solidFill>
                <a:latin typeface="Arial"/>
                <a:ea typeface="Arial"/>
                <a:cs typeface="Arial"/>
                <a:sym typeface="Arial"/>
              </a:rPr>
              <a:t>Home Automation</a:t>
            </a:r>
          </a:p>
        </p:txBody>
      </p:sp>
      <p:sp>
        <p:nvSpPr>
          <p:cNvPr id="385" name="Shape 385"/>
          <p:cNvSpPr/>
          <p:nvPr/>
        </p:nvSpPr>
        <p:spPr>
          <a:xfrm>
            <a:off x="17191567" y="5482168"/>
            <a:ext cx="5418668"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$26B valuation </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Entertainment </a:t>
            </a:r>
          </a:p>
        </p:txBody>
      </p:sp>
      <p:pic>
        <p:nvPicPr>
          <p:cNvPr id="386" name="image18.png" descr="Netflix.png"/>
          <p:cNvPicPr/>
          <p:nvPr/>
        </p:nvPicPr>
        <p:blipFill>
          <a:blip r:embed="rId4">
            <a:extLst/>
          </a:blip>
          <a:stretch>
            <a:fillRect/>
          </a:stretch>
        </p:blipFill>
        <p:spPr>
          <a:xfrm>
            <a:off x="18419235" y="4246034"/>
            <a:ext cx="2899833" cy="880534"/>
          </a:xfrm>
          <a:prstGeom prst="rect">
            <a:avLst/>
          </a:prstGeom>
          <a:ln w="12700">
            <a:miter lim="400000"/>
          </a:ln>
        </p:spPr>
      </p:pic>
      <p:pic>
        <p:nvPicPr>
          <p:cNvPr id="387" name="image19.png"/>
          <p:cNvPicPr/>
          <p:nvPr/>
        </p:nvPicPr>
        <p:blipFill>
          <a:blip r:embed="rId5">
            <a:extLst/>
          </a:blip>
          <a:stretch>
            <a:fillRect/>
          </a:stretch>
        </p:blipFill>
        <p:spPr>
          <a:xfrm>
            <a:off x="9965266" y="7361768"/>
            <a:ext cx="4034370" cy="2696633"/>
          </a:xfrm>
          <a:prstGeom prst="rect">
            <a:avLst/>
          </a:prstGeom>
          <a:ln w="12700">
            <a:miter lim="400000"/>
          </a:ln>
        </p:spPr>
      </p:pic>
      <p:sp>
        <p:nvSpPr>
          <p:cNvPr id="388" name="Shape 388"/>
          <p:cNvSpPr/>
          <p:nvPr>
            <p:ph type="title" idx="4294967295"/>
          </p:nvPr>
        </p:nvSpPr>
        <p:spPr>
          <a:xfrm>
            <a:off x="13995989" y="630405"/>
            <a:ext cx="9671285" cy="1227667"/>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Software is Changing Industries </a:t>
            </a:r>
          </a:p>
        </p:txBody>
      </p:sp>
      <p:sp>
        <p:nvSpPr>
          <p:cNvPr id="389" name="Shape 389"/>
          <p:cNvSpPr/>
          <p:nvPr/>
        </p:nvSpPr>
        <p:spPr>
          <a:xfrm>
            <a:off x="17098433" y="10248900"/>
            <a:ext cx="5727700" cy="133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7F7F7F"/>
                </a:solidFill>
                <a:latin typeface="Helvetica"/>
                <a:ea typeface="Helvetica"/>
                <a:cs typeface="Helvetica"/>
                <a:sym typeface="Helvetica"/>
              </a:rPr>
              <a:t>$26B valuation </a:t>
            </a:r>
            <a:endParaRPr sz="3600">
              <a:solidFill>
                <a:srgbClr val="7F7F7F"/>
              </a:solidFill>
              <a:latin typeface="Helvetica"/>
              <a:ea typeface="Helvetica"/>
              <a:cs typeface="Helvetica"/>
              <a:sym typeface="Helvetica"/>
            </a:endParaRPr>
          </a:p>
          <a:p>
            <a:pPr lvl="0" defTabSz="914400">
              <a:defRPr sz="1800"/>
            </a:pPr>
            <a:r>
              <a:rPr b="1" sz="3600">
                <a:solidFill>
                  <a:srgbClr val="7F7F7F"/>
                </a:solidFill>
                <a:latin typeface="Helvetica"/>
                <a:ea typeface="Helvetica"/>
                <a:cs typeface="Helvetica"/>
                <a:sym typeface="Helvetica"/>
              </a:rPr>
              <a:t>Automotive</a:t>
            </a:r>
          </a:p>
        </p:txBody>
      </p:sp>
      <p:pic>
        <p:nvPicPr>
          <p:cNvPr id="390" name="pasted-image.pdf"/>
          <p:cNvPicPr/>
          <p:nvPr/>
        </p:nvPicPr>
        <p:blipFill>
          <a:blip r:embed="rId6">
            <a:extLst/>
          </a:blip>
          <a:stretch>
            <a:fillRect/>
          </a:stretch>
        </p:blipFill>
        <p:spPr>
          <a:xfrm>
            <a:off x="19127607" y="8056357"/>
            <a:ext cx="1533526" cy="1771041"/>
          </a:xfrm>
          <a:prstGeom prst="rect">
            <a:avLst/>
          </a:prstGeom>
          <a:ln w="12700">
            <a:miter lim="400000"/>
          </a:ln>
        </p:spPr>
      </p:pic>
      <p:pic>
        <p:nvPicPr>
          <p:cNvPr id="391" name="pasted-image.png"/>
          <p:cNvPicPr/>
          <p:nvPr/>
        </p:nvPicPr>
        <p:blipFill>
          <a:blip r:embed="rId7">
            <a:extLst/>
          </a:blip>
          <a:stretch>
            <a:fillRect/>
          </a:stretch>
        </p:blipFill>
        <p:spPr>
          <a:xfrm>
            <a:off x="2203747" y="8381322"/>
            <a:ext cx="4501357" cy="1397001"/>
          </a:xfrm>
          <a:prstGeom prst="rect">
            <a:avLst/>
          </a:prstGeom>
          <a:ln w="12700">
            <a:miter lim="400000"/>
          </a:ln>
        </p:spPr>
      </p:pic>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3" name="image5.png"/>
          <p:cNvPicPr/>
          <p:nvPr/>
        </p:nvPicPr>
        <p:blipFill>
          <a:blip r:embed="rId3">
            <a:extLst/>
          </a:blip>
          <a:srcRect l="0" t="0" r="32450" b="33983"/>
          <a:stretch>
            <a:fillRect/>
          </a:stretch>
        </p:blipFill>
        <p:spPr>
          <a:xfrm flipH="1">
            <a:off x="13690702" y="-1"/>
            <a:ext cx="12646477" cy="12347823"/>
          </a:xfrm>
          <a:prstGeom prst="rect">
            <a:avLst/>
          </a:prstGeom>
          <a:ln w="12700">
            <a:miter lim="400000"/>
          </a:ln>
        </p:spPr>
      </p:pic>
      <p:sp>
        <p:nvSpPr>
          <p:cNvPr id="394" name="Shape 394"/>
          <p:cNvSpPr/>
          <p:nvPr/>
        </p:nvSpPr>
        <p:spPr>
          <a:xfrm>
            <a:off x="17691424" y="2219234"/>
            <a:ext cx="3644539" cy="364454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a:solidFill>
              <a:srgbClr val="FFFFFF"/>
            </a:solidFill>
          </a:ln>
          <a:effectLst>
            <a:outerShdw sx="100000" sy="100000" kx="0" ky="0" algn="b" rotWithShape="0" blurRad="469900" dist="0" dir="2700000">
              <a:srgbClr val="000000">
                <a:alpha val="43000"/>
              </a:srgbClr>
            </a:outerShdw>
          </a:effectLst>
        </p:spPr>
        <p:txBody>
          <a:bodyPr lIns="121919" tIns="121919" rIns="121919" bIns="121919" anchor="ctr"/>
          <a:lstStyle/>
          <a:p>
            <a:pPr lvl="0"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pPr>
          </a:p>
        </p:txBody>
      </p:sp>
      <p:sp>
        <p:nvSpPr>
          <p:cNvPr id="395" name="Shape 395"/>
          <p:cNvSpPr/>
          <p:nvPr/>
        </p:nvSpPr>
        <p:spPr>
          <a:xfrm>
            <a:off x="13660755" y="-1"/>
            <a:ext cx="7630228" cy="12351143"/>
          </a:xfrm>
          <a:prstGeom prst="rect">
            <a:avLst/>
          </a:prstGeom>
          <a:gradFill>
            <a:gsLst>
              <a:gs pos="0">
                <a:srgbClr val="FFFFFF"/>
              </a:gs>
              <a:gs pos="100000">
                <a:srgbClr val="FFFFFF">
                  <a:alpha val="0"/>
                </a:srgbClr>
              </a:gs>
            </a:gsLst>
          </a:gra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399" name="Group 399"/>
          <p:cNvGrpSpPr/>
          <p:nvPr/>
        </p:nvGrpSpPr>
        <p:grpSpPr>
          <a:xfrm>
            <a:off x="17571880" y="3313295"/>
            <a:ext cx="5525146" cy="4284129"/>
            <a:chOff x="0" y="0"/>
            <a:chExt cx="5525144" cy="4284128"/>
          </a:xfrm>
        </p:grpSpPr>
        <p:sp>
          <p:nvSpPr>
            <p:cNvPr id="396" name="Shape 396"/>
            <p:cNvSpPr/>
            <p:nvPr/>
          </p:nvSpPr>
          <p:spPr>
            <a:xfrm>
              <a:off x="2008834" y="790981"/>
              <a:ext cx="3470913" cy="349314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397" name="Shape 397"/>
            <p:cNvSpPr/>
            <p:nvPr/>
          </p:nvSpPr>
          <p:spPr>
            <a:xfrm>
              <a:off x="2032000" y="2017352"/>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Social</a:t>
              </a:r>
            </a:p>
          </p:txBody>
        </p:sp>
        <p:sp>
          <p:nvSpPr>
            <p:cNvPr id="398" name="Shape 398"/>
            <p:cNvSpPr/>
            <p:nvPr/>
          </p:nvSpPr>
          <p:spPr>
            <a:xfrm>
              <a:off x="0" y="-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Cloud</a:t>
              </a:r>
            </a:p>
          </p:txBody>
        </p:sp>
      </p:grpSp>
      <p:grpSp>
        <p:nvGrpSpPr>
          <p:cNvPr id="402" name="Group 402"/>
          <p:cNvGrpSpPr/>
          <p:nvPr/>
        </p:nvGrpSpPr>
        <p:grpSpPr>
          <a:xfrm>
            <a:off x="17915428" y="6136277"/>
            <a:ext cx="3516311" cy="3493142"/>
            <a:chOff x="0" y="0"/>
            <a:chExt cx="3516309" cy="3493141"/>
          </a:xfrm>
        </p:grpSpPr>
        <p:sp>
          <p:nvSpPr>
            <p:cNvPr id="400" name="Shape 400"/>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401" name="Shape 401"/>
            <p:cNvSpPr/>
            <p:nvPr/>
          </p:nvSpPr>
          <p:spPr>
            <a:xfrm>
              <a:off x="23165" y="887703"/>
              <a:ext cx="3493145" cy="1746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spcBef>
                  <a:spcPts val="600"/>
                </a:spcBef>
                <a:defRPr sz="1800"/>
              </a:pPr>
              <a: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t>Big</a:t>
              </a:r>
              <a:b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br>
              <a: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t>Data</a:t>
              </a:r>
            </a:p>
          </p:txBody>
        </p:sp>
      </p:grpSp>
      <p:grpSp>
        <p:nvGrpSpPr>
          <p:cNvPr id="405" name="Group 405"/>
          <p:cNvGrpSpPr/>
          <p:nvPr/>
        </p:nvGrpSpPr>
        <p:grpSpPr>
          <a:xfrm>
            <a:off x="16086628" y="4341343"/>
            <a:ext cx="3516311" cy="3493143"/>
            <a:chOff x="0" y="0"/>
            <a:chExt cx="3516309" cy="3493141"/>
          </a:xfrm>
        </p:grpSpPr>
        <p:sp>
          <p:nvSpPr>
            <p:cNvPr id="403" name="Shape 403"/>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404" name="Shape 404"/>
            <p:cNvSpPr/>
            <p:nvPr/>
          </p:nvSpPr>
          <p:spPr>
            <a:xfrm>
              <a:off x="23165" y="122637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Mobile</a:t>
              </a:r>
            </a:p>
          </p:txBody>
        </p:sp>
      </p:grpSp>
      <p:grpSp>
        <p:nvGrpSpPr>
          <p:cNvPr id="409" name="Group 409"/>
          <p:cNvGrpSpPr/>
          <p:nvPr/>
        </p:nvGrpSpPr>
        <p:grpSpPr>
          <a:xfrm>
            <a:off x="1238122" y="2977831"/>
            <a:ext cx="14047020" cy="5204918"/>
            <a:chOff x="0" y="0"/>
            <a:chExt cx="14047018" cy="5204916"/>
          </a:xfrm>
        </p:grpSpPr>
        <p:pic>
          <p:nvPicPr>
            <p:cNvPr id="406" name="image9.png"/>
            <p:cNvPicPr/>
            <p:nvPr/>
          </p:nvPicPr>
          <p:blipFill>
            <a:blip r:embed="rId4">
              <a:extLst/>
            </a:blip>
            <a:stretch>
              <a:fillRect/>
            </a:stretch>
          </p:blipFill>
          <p:spPr>
            <a:xfrm>
              <a:off x="0" y="0"/>
              <a:ext cx="1666979" cy="1666979"/>
            </a:xfrm>
            <a:prstGeom prst="rect">
              <a:avLst/>
            </a:prstGeom>
            <a:ln w="12700" cap="flat">
              <a:noFill/>
              <a:miter lim="400000"/>
            </a:ln>
            <a:effectLst/>
          </p:spPr>
        </p:pic>
        <p:sp>
          <p:nvSpPr>
            <p:cNvPr id="407" name="Shape 407"/>
            <p:cNvSpPr/>
            <p:nvPr/>
          </p:nvSpPr>
          <p:spPr>
            <a:xfrm>
              <a:off x="1857397" y="407445"/>
              <a:ext cx="4727933"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4800">
                  <a:solidFill>
                    <a:srgbClr val="F16F3B"/>
                  </a:solidFill>
                  <a:latin typeface="Arial"/>
                  <a:ea typeface="Arial"/>
                  <a:cs typeface="Arial"/>
                  <a:sym typeface="Arial"/>
                </a:defRPr>
              </a:lvl1pPr>
            </a:lstStyle>
            <a:p>
              <a:pPr lvl="0">
                <a:defRPr b="0" sz="1800">
                  <a:solidFill>
                    <a:srgbClr val="000000"/>
                  </a:solidFill>
                </a:defRPr>
              </a:pPr>
              <a:r>
                <a:rPr b="1" sz="4800">
                  <a:solidFill>
                    <a:srgbClr val="F16F3B"/>
                  </a:solidFill>
                </a:rPr>
                <a:t>Need for Speed</a:t>
              </a:r>
            </a:p>
          </p:txBody>
        </p:sp>
        <p:sp>
          <p:nvSpPr>
            <p:cNvPr id="408" name="Shape 408"/>
            <p:cNvSpPr/>
            <p:nvPr/>
          </p:nvSpPr>
          <p:spPr>
            <a:xfrm>
              <a:off x="1855018" y="1280333"/>
              <a:ext cx="12192001" cy="3924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800">
                  <a:solidFill>
                    <a:srgbClr val="4D4D4D"/>
                  </a:solidFill>
                  <a:latin typeface="Arial"/>
                  <a:ea typeface="Arial"/>
                  <a:cs typeface="Arial"/>
                  <a:sym typeface="Arial"/>
                </a:rPr>
                <a:t>Enterprises are being driven to </a:t>
              </a:r>
              <a:r>
                <a:rPr b="1" sz="4800">
                  <a:solidFill>
                    <a:srgbClr val="00685D"/>
                  </a:solidFill>
                  <a:latin typeface="Arial"/>
                  <a:ea typeface="Arial"/>
                  <a:cs typeface="Arial"/>
                  <a:sym typeface="Arial"/>
                </a:rPr>
                <a:t>compete, innovate &amp; execute </a:t>
              </a:r>
              <a:r>
                <a:rPr sz="4800">
                  <a:solidFill>
                    <a:srgbClr val="4D4D4D"/>
                  </a:solidFill>
                  <a:latin typeface="Arial"/>
                  <a:ea typeface="Arial"/>
                  <a:cs typeface="Arial"/>
                  <a:sym typeface="Arial"/>
                </a:rPr>
                <a:t>faster than ever before:</a:t>
              </a:r>
              <a:endParaRPr sz="48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Global reach and emerging markets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Ever-increasing customer expectations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Legacy environment &amp; cost pressures</a:t>
              </a:r>
            </a:p>
          </p:txBody>
        </p:sp>
      </p:grpSp>
      <p:sp>
        <p:nvSpPr>
          <p:cNvPr id="410" name="Shape 410"/>
          <p:cNvSpPr/>
          <p:nvPr/>
        </p:nvSpPr>
        <p:spPr>
          <a:xfrm>
            <a:off x="1761098" y="9713480"/>
            <a:ext cx="13388622" cy="2319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algn="l" defTabSz="914400">
              <a:defRPr sz="1800"/>
            </a:pPr>
            <a:r>
              <a:rPr sz="4800">
                <a:solidFill>
                  <a:srgbClr val="4D4D4D"/>
                </a:solidFill>
                <a:latin typeface="Arial"/>
                <a:ea typeface="Arial"/>
                <a:cs typeface="Arial"/>
                <a:sym typeface="Arial"/>
              </a:rPr>
              <a:t>At a time when we’re witnessing the most</a:t>
            </a:r>
            <a:r>
              <a:rPr b="1" sz="4800">
                <a:solidFill>
                  <a:srgbClr val="F16F3B"/>
                </a:solidFill>
                <a:latin typeface="Arial"/>
                <a:ea typeface="Arial"/>
                <a:cs typeface="Arial"/>
                <a:sym typeface="Arial"/>
              </a:rPr>
              <a:t> disruptive platform shifts</a:t>
            </a:r>
            <a:r>
              <a:rPr sz="4800">
                <a:solidFill>
                  <a:srgbClr val="F16F3B"/>
                </a:solidFill>
                <a:latin typeface="Arial"/>
                <a:ea typeface="Arial"/>
                <a:cs typeface="Arial"/>
                <a:sym typeface="Arial"/>
              </a:rPr>
              <a:t> </a:t>
            </a:r>
            <a:r>
              <a:rPr sz="4800">
                <a:solidFill>
                  <a:srgbClr val="4D4D4D"/>
                </a:solidFill>
                <a:latin typeface="Arial"/>
                <a:ea typeface="Arial"/>
                <a:cs typeface="Arial"/>
                <a:sym typeface="Arial"/>
              </a:rPr>
              <a:t>and advances in technology in over 30 years</a:t>
            </a:r>
          </a:p>
        </p:txBody>
      </p:sp>
      <p:grpSp>
        <p:nvGrpSpPr>
          <p:cNvPr id="416" name="Group 416"/>
          <p:cNvGrpSpPr/>
          <p:nvPr/>
        </p:nvGrpSpPr>
        <p:grpSpPr>
          <a:xfrm>
            <a:off x="13783820" y="9979376"/>
            <a:ext cx="10945804" cy="1980486"/>
            <a:chOff x="0" y="0"/>
            <a:chExt cx="10945802" cy="1980485"/>
          </a:xfrm>
        </p:grpSpPr>
        <p:pic>
          <p:nvPicPr>
            <p:cNvPr id="411" name="image10.png" descr="chevron18.png"/>
            <p:cNvPicPr/>
            <p:nvPr/>
          </p:nvPicPr>
          <p:blipFill>
            <a:blip r:embed="rId5">
              <a:alphaModFix amt="15000"/>
              <a:extLst/>
            </a:blip>
            <a:stretch>
              <a:fillRect/>
            </a:stretch>
          </p:blipFill>
          <p:spPr>
            <a:xfrm>
              <a:off x="2009421" y="0"/>
              <a:ext cx="2930659" cy="1980486"/>
            </a:xfrm>
            <a:prstGeom prst="rect">
              <a:avLst/>
            </a:prstGeom>
            <a:ln w="12700" cap="flat">
              <a:noFill/>
              <a:miter lim="400000"/>
            </a:ln>
            <a:effectLst/>
          </p:spPr>
        </p:pic>
        <p:pic>
          <p:nvPicPr>
            <p:cNvPr id="412" name="image10.png" descr="chevron18.png"/>
            <p:cNvPicPr/>
            <p:nvPr/>
          </p:nvPicPr>
          <p:blipFill>
            <a:blip r:embed="rId5">
              <a:alphaModFix amt="15000"/>
              <a:extLst/>
            </a:blip>
            <a:stretch>
              <a:fillRect/>
            </a:stretch>
          </p:blipFill>
          <p:spPr>
            <a:xfrm>
              <a:off x="0" y="0"/>
              <a:ext cx="2930659" cy="1980486"/>
            </a:xfrm>
            <a:prstGeom prst="rect">
              <a:avLst/>
            </a:prstGeom>
            <a:ln w="12700" cap="flat">
              <a:noFill/>
              <a:miter lim="400000"/>
            </a:ln>
            <a:effectLst/>
          </p:spPr>
        </p:pic>
        <p:pic>
          <p:nvPicPr>
            <p:cNvPr id="413" name="image10.png" descr="chevron18.png"/>
            <p:cNvPicPr/>
            <p:nvPr/>
          </p:nvPicPr>
          <p:blipFill>
            <a:blip r:embed="rId5">
              <a:alphaModFix amt="15000"/>
              <a:extLst/>
            </a:blip>
            <a:stretch>
              <a:fillRect/>
            </a:stretch>
          </p:blipFill>
          <p:spPr>
            <a:xfrm>
              <a:off x="3996271" y="0"/>
              <a:ext cx="2930660" cy="1980486"/>
            </a:xfrm>
            <a:prstGeom prst="rect">
              <a:avLst/>
            </a:prstGeom>
            <a:ln w="12700" cap="flat">
              <a:noFill/>
              <a:miter lim="400000"/>
            </a:ln>
            <a:effectLst/>
          </p:spPr>
        </p:pic>
        <p:pic>
          <p:nvPicPr>
            <p:cNvPr id="414" name="image10.png" descr="chevron18.png"/>
            <p:cNvPicPr/>
            <p:nvPr/>
          </p:nvPicPr>
          <p:blipFill>
            <a:blip r:embed="rId5">
              <a:alphaModFix amt="15000"/>
              <a:extLst/>
            </a:blip>
            <a:stretch>
              <a:fillRect/>
            </a:stretch>
          </p:blipFill>
          <p:spPr>
            <a:xfrm>
              <a:off x="5983127" y="0"/>
              <a:ext cx="2930660" cy="1980486"/>
            </a:xfrm>
            <a:prstGeom prst="rect">
              <a:avLst/>
            </a:prstGeom>
            <a:ln w="12700" cap="flat">
              <a:noFill/>
              <a:miter lim="400000"/>
            </a:ln>
            <a:effectLst/>
          </p:spPr>
        </p:pic>
        <p:pic>
          <p:nvPicPr>
            <p:cNvPr id="415" name="image10.png" descr="chevron18.png"/>
            <p:cNvPicPr/>
            <p:nvPr/>
          </p:nvPicPr>
          <p:blipFill>
            <a:blip r:embed="rId5">
              <a:alphaModFix amt="15000"/>
              <a:extLst/>
            </a:blip>
            <a:stretch>
              <a:fillRect/>
            </a:stretch>
          </p:blipFill>
          <p:spPr>
            <a:xfrm>
              <a:off x="8015144" y="0"/>
              <a:ext cx="2930659" cy="1980486"/>
            </a:xfrm>
            <a:prstGeom prst="rect">
              <a:avLst/>
            </a:prstGeom>
            <a:ln w="12700" cap="flat">
              <a:noFill/>
              <a:miter lim="400000"/>
            </a:ln>
            <a:effectLst/>
          </p:spPr>
        </p:pic>
      </p:grpSp>
      <p:sp>
        <p:nvSpPr>
          <p:cNvPr id="417" name="Shape 417"/>
          <p:cNvSpPr/>
          <p:nvPr>
            <p:ph type="title" idx="4294967295"/>
          </p:nvPr>
        </p:nvSpPr>
        <p:spPr>
          <a:xfrm>
            <a:off x="12249413" y="719063"/>
            <a:ext cx="11190741"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We’re Hearing from Customers</a:t>
            </a:r>
          </a:p>
        </p:txBody>
      </p:sp>
    </p:spTree>
  </p:cSld>
  <p:clrMapOvr>
    <a:masterClrMapping/>
  </p:clrMapOvr>
  <p:transition spd="med"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1" name="image17.png"/>
          <p:cNvPicPr/>
          <p:nvPr/>
        </p:nvPicPr>
        <p:blipFill>
          <a:blip r:embed="rId3">
            <a:extLst/>
          </a:blip>
          <a:stretch>
            <a:fillRect/>
          </a:stretch>
        </p:blipFill>
        <p:spPr>
          <a:xfrm>
            <a:off x="18265171" y="6057986"/>
            <a:ext cx="2269071" cy="2709337"/>
          </a:xfrm>
          <a:prstGeom prst="rect">
            <a:avLst/>
          </a:prstGeom>
          <a:ln w="12700">
            <a:miter lim="400000"/>
          </a:ln>
        </p:spPr>
      </p:pic>
      <p:pic>
        <p:nvPicPr>
          <p:cNvPr id="422" name="image18.png"/>
          <p:cNvPicPr/>
          <p:nvPr/>
        </p:nvPicPr>
        <p:blipFill>
          <a:blip r:embed="rId4">
            <a:extLst/>
          </a:blip>
          <a:stretch>
            <a:fillRect/>
          </a:stretch>
        </p:blipFill>
        <p:spPr>
          <a:xfrm>
            <a:off x="13985208" y="6422623"/>
            <a:ext cx="1456270" cy="2438404"/>
          </a:xfrm>
          <a:prstGeom prst="rect">
            <a:avLst/>
          </a:prstGeom>
          <a:ln w="12700">
            <a:miter lim="400000"/>
          </a:ln>
        </p:spPr>
      </p:pic>
      <p:pic>
        <p:nvPicPr>
          <p:cNvPr id="423" name="image19.png"/>
          <p:cNvPicPr/>
          <p:nvPr/>
        </p:nvPicPr>
        <p:blipFill>
          <a:blip r:embed="rId5">
            <a:extLst/>
          </a:blip>
          <a:stretch>
            <a:fillRect/>
          </a:stretch>
        </p:blipFill>
        <p:spPr>
          <a:xfrm>
            <a:off x="8950504" y="6270223"/>
            <a:ext cx="2201337" cy="2675471"/>
          </a:xfrm>
          <a:prstGeom prst="rect">
            <a:avLst/>
          </a:prstGeom>
          <a:ln w="12700">
            <a:miter lim="400000"/>
          </a:ln>
        </p:spPr>
      </p:pic>
      <p:pic>
        <p:nvPicPr>
          <p:cNvPr id="424" name="image20.png"/>
          <p:cNvPicPr/>
          <p:nvPr/>
        </p:nvPicPr>
        <p:blipFill>
          <a:blip r:embed="rId6">
            <a:extLst/>
          </a:blip>
          <a:stretch>
            <a:fillRect/>
          </a:stretch>
        </p:blipFill>
        <p:spPr>
          <a:xfrm>
            <a:off x="3848066" y="6333066"/>
            <a:ext cx="2269070" cy="2743201"/>
          </a:xfrm>
          <a:prstGeom prst="rect">
            <a:avLst/>
          </a:prstGeom>
          <a:ln w="12700">
            <a:miter lim="400000"/>
          </a:ln>
        </p:spPr>
      </p:pic>
      <p:sp>
        <p:nvSpPr>
          <p:cNvPr id="425" name="Shape 425"/>
          <p:cNvSpPr/>
          <p:nvPr/>
        </p:nvSpPr>
        <p:spPr>
          <a:xfrm>
            <a:off x="1279481" y="9795091"/>
            <a:ext cx="21824189" cy="1082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914400">
              <a:defRPr sz="4800">
                <a:solidFill>
                  <a:srgbClr val="4D4D4D"/>
                </a:solidFill>
                <a:uFill>
                  <a:solidFill>
                    <a:srgbClr val="4D4D4D"/>
                  </a:solidFill>
                </a:uFill>
                <a:latin typeface="Avenir Next"/>
                <a:ea typeface="Avenir Next"/>
                <a:cs typeface="Avenir Next"/>
                <a:sym typeface="Avenir Next"/>
              </a:defRPr>
            </a:lvl1pPr>
          </a:lstStyle>
          <a:p>
            <a:pPr lvl="0">
              <a:defRPr sz="1800">
                <a:solidFill>
                  <a:srgbClr val="000000"/>
                </a:solidFill>
                <a:uFillTx/>
              </a:defRPr>
            </a:pPr>
            <a:r>
              <a:rPr sz="4800">
                <a:solidFill>
                  <a:srgbClr val="4D4D4D"/>
                </a:solidFill>
                <a:uFill>
                  <a:solidFill>
                    <a:srgbClr val="4D4D4D"/>
                  </a:solidFill>
                </a:uFill>
              </a:rPr>
              <a:t>http://money.cnn.com/2014/02/28/technology/mobile/mobile-apps-internet/</a:t>
            </a:r>
          </a:p>
        </p:txBody>
      </p:sp>
      <p:sp>
        <p:nvSpPr>
          <p:cNvPr id="426" name="Shape 426"/>
          <p:cNvSpPr/>
          <p:nvPr/>
        </p:nvSpPr>
        <p:spPr>
          <a:xfrm>
            <a:off x="390615" y="2830399"/>
            <a:ext cx="23129788" cy="2758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i="1" sz="4800">
                <a:solidFill>
                  <a:srgbClr val="4D4D4D"/>
                </a:solidFill>
                <a:uFill>
                  <a:solidFill>
                    <a:srgbClr val="4D4D4D"/>
                  </a:solidFill>
                </a:uFill>
                <a:latin typeface="Avenir Next"/>
                <a:ea typeface="Avenir Next"/>
                <a:cs typeface="Avenir Next"/>
                <a:sym typeface="Avenir Next"/>
              </a:defRPr>
            </a:lvl1pPr>
          </a:lstStyle>
          <a:p>
            <a:pPr lvl="0">
              <a:defRPr i="0" sz="1800">
                <a:solidFill>
                  <a:srgbClr val="000000"/>
                </a:solidFill>
                <a:uFillTx/>
              </a:defRPr>
            </a:pPr>
            <a:r>
              <a:rPr i="1" sz="4800">
                <a:solidFill>
                  <a:srgbClr val="4D4D4D"/>
                </a:solidFill>
                <a:uFill>
                  <a:solidFill>
                    <a:srgbClr val="4D4D4D"/>
                  </a:solidFill>
                </a:uFill>
              </a:rPr>
              <a:t>In January 2014, mobile devices accounted for 55% of Internet usage in the United States. Apps made up 47% of Internet traffic and 8% of traffic came from mobile browsers.</a:t>
            </a:r>
          </a:p>
        </p:txBody>
      </p:sp>
      <p:sp>
        <p:nvSpPr>
          <p:cNvPr id="427" name="Shape 427"/>
          <p:cNvSpPr/>
          <p:nvPr/>
        </p:nvSpPr>
        <p:spPr>
          <a:xfrm>
            <a:off x="17824609" y="494174"/>
            <a:ext cx="590092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Diversity of Clients</a:t>
            </a:r>
          </a:p>
        </p:txBody>
      </p:sp>
      <p:sp>
        <p:nvSpPr>
          <p:cNvPr id="428" name="Shape 428"/>
          <p:cNvSpPr/>
          <p:nvPr/>
        </p:nvSpPr>
        <p:spPr>
          <a:xfrm>
            <a:off x="20433842" y="1237037"/>
            <a:ext cx="324669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Changing the World</a:t>
            </a:r>
          </a:p>
        </p:txBody>
      </p:sp>
    </p:spTree>
  </p:cSld>
  <p:clrMapOvr>
    <a:masterClrMapping/>
  </p:clrMapOvr>
  <p:transition spd="med"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nvSpPr>
        <p:spPr>
          <a:xfrm>
            <a:off x="-1" y="2777639"/>
            <a:ext cx="24384001" cy="10020450"/>
          </a:xfrm>
          <a:prstGeom prst="rect">
            <a:avLst/>
          </a:prstGeom>
          <a:gradFill>
            <a:gsLst>
              <a:gs pos="0">
                <a:srgbClr val="F2F2F2">
                  <a:alpha val="0"/>
                </a:srgbClr>
              </a:gs>
              <a:gs pos="100000">
                <a:srgbClr val="D9D9D9"/>
              </a:gs>
            </a:gsLst>
            <a:lin ang="16440000"/>
          </a:gradFill>
          <a:ln w="12700">
            <a:miter lim="400000"/>
          </a:ln>
        </p:spPr>
        <p:txBody>
          <a:bodyPr lIns="121919" tIns="121919" rIns="121919" bIns="121919" anchor="ctr"/>
          <a:lstStyle/>
          <a:p>
            <a:pPr lvl="0" algn="l" defTabSz="914400">
              <a:defRPr sz="4800">
                <a:solidFill>
                  <a:srgbClr val="00685D"/>
                </a:solidFill>
                <a:latin typeface="Arial"/>
                <a:ea typeface="Arial"/>
                <a:cs typeface="Arial"/>
                <a:sym typeface="Arial"/>
              </a:defRPr>
            </a:pPr>
          </a:p>
        </p:txBody>
      </p:sp>
      <p:sp>
        <p:nvSpPr>
          <p:cNvPr id="433" name="Shape 433"/>
          <p:cNvSpPr/>
          <p:nvPr/>
        </p:nvSpPr>
        <p:spPr>
          <a:xfrm>
            <a:off x="14550974" y="4163571"/>
            <a:ext cx="1" cy="6297239"/>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34" name="Shape 434"/>
          <p:cNvSpPr/>
          <p:nvPr/>
        </p:nvSpPr>
        <p:spPr>
          <a:xfrm>
            <a:off x="10810080" y="5329107"/>
            <a:ext cx="3741726"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Cloud</a:t>
            </a:r>
          </a:p>
        </p:txBody>
      </p:sp>
      <p:grpSp>
        <p:nvGrpSpPr>
          <p:cNvPr id="437" name="Group 437"/>
          <p:cNvGrpSpPr/>
          <p:nvPr/>
        </p:nvGrpSpPr>
        <p:grpSpPr>
          <a:xfrm>
            <a:off x="12310136" y="4382997"/>
            <a:ext cx="660755" cy="827731"/>
            <a:chOff x="0" y="0"/>
            <a:chExt cx="660754" cy="827730"/>
          </a:xfrm>
        </p:grpSpPr>
        <p:sp>
          <p:nvSpPr>
            <p:cNvPr id="435" name="Shape 435"/>
            <p:cNvSpPr/>
            <p:nvPr/>
          </p:nvSpPr>
          <p:spPr>
            <a:xfrm>
              <a:off x="-1" y="-1"/>
              <a:ext cx="660756" cy="827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6" y="0"/>
                  </a:moveTo>
                  <a:cubicBezTo>
                    <a:pt x="2234" y="0"/>
                    <a:pt x="2234" y="0"/>
                    <a:pt x="2234" y="0"/>
                  </a:cubicBezTo>
                  <a:cubicBezTo>
                    <a:pt x="1024" y="0"/>
                    <a:pt x="0" y="614"/>
                    <a:pt x="0" y="1340"/>
                  </a:cubicBezTo>
                  <a:cubicBezTo>
                    <a:pt x="0" y="20260"/>
                    <a:pt x="0" y="20260"/>
                    <a:pt x="0" y="20260"/>
                  </a:cubicBezTo>
                  <a:cubicBezTo>
                    <a:pt x="0" y="21014"/>
                    <a:pt x="1024" y="21600"/>
                    <a:pt x="2234" y="21600"/>
                  </a:cubicBezTo>
                  <a:cubicBezTo>
                    <a:pt x="19366" y="21600"/>
                    <a:pt x="19366" y="21600"/>
                    <a:pt x="19366" y="21600"/>
                  </a:cubicBezTo>
                  <a:cubicBezTo>
                    <a:pt x="20576" y="21600"/>
                    <a:pt x="21600" y="21014"/>
                    <a:pt x="21600" y="20260"/>
                  </a:cubicBezTo>
                  <a:cubicBezTo>
                    <a:pt x="21600" y="1340"/>
                    <a:pt x="21600" y="1340"/>
                    <a:pt x="21600" y="1340"/>
                  </a:cubicBezTo>
                  <a:cubicBezTo>
                    <a:pt x="21600" y="614"/>
                    <a:pt x="20576" y="0"/>
                    <a:pt x="19366" y="0"/>
                  </a:cubicBezTo>
                  <a:close/>
                  <a:moveTo>
                    <a:pt x="10800" y="20623"/>
                  </a:moveTo>
                  <a:cubicBezTo>
                    <a:pt x="10102" y="20623"/>
                    <a:pt x="9497" y="20260"/>
                    <a:pt x="9497" y="19842"/>
                  </a:cubicBezTo>
                  <a:cubicBezTo>
                    <a:pt x="9497" y="19423"/>
                    <a:pt x="10102" y="19060"/>
                    <a:pt x="10800" y="19060"/>
                  </a:cubicBezTo>
                  <a:cubicBezTo>
                    <a:pt x="11498" y="19060"/>
                    <a:pt x="12103" y="19423"/>
                    <a:pt x="12103" y="19842"/>
                  </a:cubicBezTo>
                  <a:cubicBezTo>
                    <a:pt x="12103" y="20260"/>
                    <a:pt x="11498" y="20623"/>
                    <a:pt x="10800" y="20623"/>
                  </a:cubicBezTo>
                  <a:close/>
                  <a:moveTo>
                    <a:pt x="20017" y="16326"/>
                  </a:moveTo>
                  <a:cubicBezTo>
                    <a:pt x="20017" y="17051"/>
                    <a:pt x="19040" y="17665"/>
                    <a:pt x="17783" y="17665"/>
                  </a:cubicBezTo>
                  <a:cubicBezTo>
                    <a:pt x="3817" y="17665"/>
                    <a:pt x="3817" y="17665"/>
                    <a:pt x="3817" y="17665"/>
                  </a:cubicBezTo>
                  <a:cubicBezTo>
                    <a:pt x="2560" y="17665"/>
                    <a:pt x="1583" y="17051"/>
                    <a:pt x="1583" y="16326"/>
                  </a:cubicBezTo>
                  <a:cubicBezTo>
                    <a:pt x="1583" y="2288"/>
                    <a:pt x="1583" y="2288"/>
                    <a:pt x="1583" y="2288"/>
                  </a:cubicBezTo>
                  <a:cubicBezTo>
                    <a:pt x="1583" y="1535"/>
                    <a:pt x="2560" y="949"/>
                    <a:pt x="3817" y="949"/>
                  </a:cubicBezTo>
                  <a:cubicBezTo>
                    <a:pt x="17783" y="949"/>
                    <a:pt x="17783" y="949"/>
                    <a:pt x="17783" y="949"/>
                  </a:cubicBezTo>
                  <a:cubicBezTo>
                    <a:pt x="19040" y="949"/>
                    <a:pt x="20017" y="1535"/>
                    <a:pt x="20017" y="2288"/>
                  </a:cubicBezTo>
                  <a:lnTo>
                    <a:pt x="20017" y="16326"/>
                  </a:ln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36" name="Shape 436"/>
            <p:cNvSpPr/>
            <p:nvPr/>
          </p:nvSpPr>
          <p:spPr>
            <a:xfrm>
              <a:off x="94519" y="157012"/>
              <a:ext cx="471523" cy="218266"/>
            </a:xfrm>
            <a:custGeom>
              <a:avLst/>
              <a:gdLst/>
              <a:ahLst/>
              <a:cxnLst>
                <a:cxn ang="0">
                  <a:pos x="wd2" y="hd2"/>
                </a:cxn>
                <a:cxn ang="5400000">
                  <a:pos x="wd2" y="hd2"/>
                </a:cxn>
                <a:cxn ang="10800000">
                  <a:pos x="wd2" y="hd2"/>
                </a:cxn>
                <a:cxn ang="16200000">
                  <a:pos x="wd2" y="hd2"/>
                </a:cxn>
              </a:cxnLst>
              <a:rect l="0" t="0" r="r" b="b"/>
              <a:pathLst>
                <a:path w="21510" h="21471" fill="norm" stroke="1" extrusionOk="0">
                  <a:moveTo>
                    <a:pt x="14001" y="2"/>
                  </a:moveTo>
                  <a:cubicBezTo>
                    <a:pt x="12029" y="-81"/>
                    <a:pt x="10315" y="1983"/>
                    <a:pt x="9583" y="4963"/>
                  </a:cubicBezTo>
                  <a:cubicBezTo>
                    <a:pt x="9094" y="4589"/>
                    <a:pt x="8554" y="4381"/>
                    <a:pt x="7977" y="4356"/>
                  </a:cubicBezTo>
                  <a:cubicBezTo>
                    <a:pt x="6041" y="4281"/>
                    <a:pt x="4404" y="6428"/>
                    <a:pt x="4007" y="9350"/>
                  </a:cubicBezTo>
                  <a:cubicBezTo>
                    <a:pt x="3760" y="9242"/>
                    <a:pt x="3497" y="9183"/>
                    <a:pt x="3230" y="9175"/>
                  </a:cubicBezTo>
                  <a:cubicBezTo>
                    <a:pt x="1489" y="9108"/>
                    <a:pt x="42" y="11297"/>
                    <a:pt x="1" y="14061"/>
                  </a:cubicBezTo>
                  <a:cubicBezTo>
                    <a:pt x="-40" y="16824"/>
                    <a:pt x="1340" y="19113"/>
                    <a:pt x="3080" y="19188"/>
                  </a:cubicBezTo>
                  <a:cubicBezTo>
                    <a:pt x="3626" y="19205"/>
                    <a:pt x="4146" y="19014"/>
                    <a:pt x="4599" y="18639"/>
                  </a:cubicBezTo>
                  <a:cubicBezTo>
                    <a:pt x="5356" y="19913"/>
                    <a:pt x="6602" y="20787"/>
                    <a:pt x="8023" y="20845"/>
                  </a:cubicBezTo>
                  <a:cubicBezTo>
                    <a:pt x="9166" y="20886"/>
                    <a:pt x="10212" y="20395"/>
                    <a:pt x="10994" y="19571"/>
                  </a:cubicBezTo>
                  <a:cubicBezTo>
                    <a:pt x="11633" y="20703"/>
                    <a:pt x="12544" y="21427"/>
                    <a:pt x="13558" y="21469"/>
                  </a:cubicBezTo>
                  <a:cubicBezTo>
                    <a:pt x="14882" y="21519"/>
                    <a:pt x="16061" y="20404"/>
                    <a:pt x="16720" y="18681"/>
                  </a:cubicBezTo>
                  <a:cubicBezTo>
                    <a:pt x="17147" y="19097"/>
                    <a:pt x="17636" y="19347"/>
                    <a:pt x="18151" y="19363"/>
                  </a:cubicBezTo>
                  <a:cubicBezTo>
                    <a:pt x="19954" y="19438"/>
                    <a:pt x="21462" y="16774"/>
                    <a:pt x="21509" y="13445"/>
                  </a:cubicBezTo>
                  <a:cubicBezTo>
                    <a:pt x="21560" y="10215"/>
                    <a:pt x="20237" y="7544"/>
                    <a:pt x="18527" y="7285"/>
                  </a:cubicBezTo>
                  <a:cubicBezTo>
                    <a:pt x="18296" y="3265"/>
                    <a:pt x="16380" y="94"/>
                    <a:pt x="14001" y="2"/>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1826511">
                <a:defRPr sz="3600">
                  <a:latin typeface="Arial"/>
                  <a:ea typeface="Arial"/>
                  <a:cs typeface="Arial"/>
                  <a:sym typeface="Arial"/>
                </a:defRPr>
              </a:pPr>
            </a:p>
          </p:txBody>
        </p:sp>
      </p:grpSp>
      <p:sp>
        <p:nvSpPr>
          <p:cNvPr id="438" name="Shape 438"/>
          <p:cNvSpPr/>
          <p:nvPr/>
        </p:nvSpPr>
        <p:spPr>
          <a:xfrm flipH="1">
            <a:off x="10824540"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39" name="Shape 439"/>
          <p:cNvSpPr/>
          <p:nvPr/>
        </p:nvSpPr>
        <p:spPr>
          <a:xfrm flipH="1">
            <a:off x="7158266"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40" name="Shape 440"/>
          <p:cNvSpPr/>
          <p:nvPr/>
        </p:nvSpPr>
        <p:spPr>
          <a:xfrm>
            <a:off x="11528162" y="3060621"/>
            <a:ext cx="7119347" cy="802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 y="15680"/>
                </a:moveTo>
                <a:lnTo>
                  <a:pt x="0" y="21600"/>
                </a:lnTo>
                <a:lnTo>
                  <a:pt x="20115" y="19705"/>
                </a:lnTo>
                <a:lnTo>
                  <a:pt x="21160" y="19691"/>
                </a:lnTo>
                <a:lnTo>
                  <a:pt x="21600" y="0"/>
                </a:lnTo>
                <a:lnTo>
                  <a:pt x="20064" y="2422"/>
                </a:lnTo>
                <a:lnTo>
                  <a:pt x="18304" y="4498"/>
                </a:lnTo>
                <a:lnTo>
                  <a:pt x="15636" y="6466"/>
                </a:lnTo>
                <a:lnTo>
                  <a:pt x="11733" y="9067"/>
                </a:lnTo>
                <a:lnTo>
                  <a:pt x="9356" y="10412"/>
                </a:lnTo>
                <a:lnTo>
                  <a:pt x="4080" y="12545"/>
                </a:lnTo>
                <a:lnTo>
                  <a:pt x="832" y="13802"/>
                </a:lnTo>
                <a:lnTo>
                  <a:pt x="6" y="15680"/>
                </a:lnTo>
                <a:close/>
              </a:path>
            </a:pathLst>
          </a:custGeom>
          <a:solidFill>
            <a:srgbClr val="3EA7BC"/>
          </a:solidFill>
          <a:ln w="12700">
            <a:miter lim="400000"/>
          </a:ln>
        </p:spPr>
        <p:txBody>
          <a:bodyPr lIns="121919" tIns="121919" rIns="121919" bIns="121919" anchor="ctr"/>
          <a:lstStyle/>
          <a:p>
            <a:pPr lvl="0" algn="l" defTabSz="914400">
              <a:defRPr sz="3600">
                <a:solidFill>
                  <a:srgbClr val="AEBF2F"/>
                </a:solidFill>
                <a:latin typeface="Arial"/>
                <a:ea typeface="Arial"/>
                <a:cs typeface="Arial"/>
                <a:sym typeface="Arial"/>
              </a:defRPr>
            </a:pPr>
          </a:p>
        </p:txBody>
      </p:sp>
      <p:sp>
        <p:nvSpPr>
          <p:cNvPr id="441" name="Shape 441"/>
          <p:cNvSpPr/>
          <p:nvPr/>
        </p:nvSpPr>
        <p:spPr>
          <a:xfrm rot="19739734">
            <a:off x="3307741" y="3948906"/>
            <a:ext cx="17525948" cy="506241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19846" y="8194"/>
                </a:moveTo>
                <a:lnTo>
                  <a:pt x="21600" y="12098"/>
                </a:lnTo>
                <a:lnTo>
                  <a:pt x="19824" y="17334"/>
                </a:lnTo>
                <a:lnTo>
                  <a:pt x="19760" y="14486"/>
                </a:lnTo>
                <a:cubicBezTo>
                  <a:pt x="17695" y="14097"/>
                  <a:pt x="10744" y="21600"/>
                  <a:pt x="7451" y="19873"/>
                </a:cubicBezTo>
                <a:cubicBezTo>
                  <a:pt x="4157" y="18146"/>
                  <a:pt x="1475" y="9023"/>
                  <a:pt x="0" y="4126"/>
                </a:cubicBezTo>
                <a:lnTo>
                  <a:pt x="923" y="0"/>
                </a:lnTo>
                <a:cubicBezTo>
                  <a:pt x="2380" y="3252"/>
                  <a:pt x="4945" y="12607"/>
                  <a:pt x="8118" y="14401"/>
                </a:cubicBezTo>
                <a:cubicBezTo>
                  <a:pt x="11291" y="16194"/>
                  <a:pt x="17972" y="11150"/>
                  <a:pt x="19959" y="10761"/>
                </a:cubicBezTo>
                <a:lnTo>
                  <a:pt x="19846" y="8194"/>
                </a:lnTo>
                <a:close/>
              </a:path>
            </a:pathLst>
          </a:custGeom>
          <a:solidFill>
            <a:srgbClr val="8C2F0A"/>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442" name="Shape 442"/>
          <p:cNvSpPr/>
          <p:nvPr/>
        </p:nvSpPr>
        <p:spPr>
          <a:xfrm>
            <a:off x="3712450" y="3263567"/>
            <a:ext cx="10972871" cy="83599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826762">
              <a:defRPr b="1" sz="4200">
                <a:solidFill>
                  <a:srgbClr val="1C7B70"/>
                </a:solidFill>
                <a:latin typeface="Arial"/>
                <a:ea typeface="Arial"/>
                <a:cs typeface="Arial"/>
                <a:sym typeface="Arial"/>
              </a:defRPr>
            </a:lvl1pPr>
          </a:lstStyle>
          <a:p>
            <a:pPr lvl="0">
              <a:defRPr b="0" sz="1800">
                <a:solidFill>
                  <a:srgbClr val="000000"/>
                </a:solidFill>
              </a:defRPr>
            </a:pPr>
            <a:r>
              <a:rPr b="1" sz="4200">
                <a:solidFill>
                  <a:srgbClr val="1C7B70"/>
                </a:solidFill>
              </a:rPr>
              <a:t>IT Technology Eras</a:t>
            </a:r>
          </a:p>
        </p:txBody>
      </p:sp>
      <p:sp>
        <p:nvSpPr>
          <p:cNvPr id="443" name="Shape 443"/>
          <p:cNvSpPr/>
          <p:nvPr/>
        </p:nvSpPr>
        <p:spPr>
          <a:xfrm>
            <a:off x="3722940" y="5329104"/>
            <a:ext cx="3403601"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Mainframe</a:t>
            </a:r>
          </a:p>
        </p:txBody>
      </p:sp>
      <p:sp>
        <p:nvSpPr>
          <p:cNvPr id="444" name="Shape 444"/>
          <p:cNvSpPr/>
          <p:nvPr/>
        </p:nvSpPr>
        <p:spPr>
          <a:xfrm>
            <a:off x="7139511" y="5329104"/>
            <a:ext cx="3670572"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Client-Server</a:t>
            </a:r>
          </a:p>
        </p:txBody>
      </p:sp>
      <p:sp>
        <p:nvSpPr>
          <p:cNvPr id="445" name="Shape 445"/>
          <p:cNvSpPr/>
          <p:nvPr/>
        </p:nvSpPr>
        <p:spPr>
          <a:xfrm>
            <a:off x="8035749" y="4459255"/>
            <a:ext cx="1139883" cy="736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4"/>
                </a:moveTo>
                <a:lnTo>
                  <a:pt x="9130" y="16744"/>
                </a:lnTo>
                <a:lnTo>
                  <a:pt x="9130" y="20720"/>
                </a:lnTo>
                <a:lnTo>
                  <a:pt x="5644" y="20720"/>
                </a:lnTo>
                <a:lnTo>
                  <a:pt x="5644" y="21600"/>
                </a:lnTo>
                <a:lnTo>
                  <a:pt x="15948" y="21600"/>
                </a:lnTo>
                <a:lnTo>
                  <a:pt x="15948" y="20720"/>
                </a:lnTo>
                <a:lnTo>
                  <a:pt x="12470" y="20720"/>
                </a:lnTo>
                <a:lnTo>
                  <a:pt x="12470" y="16744"/>
                </a:lnTo>
                <a:lnTo>
                  <a:pt x="21600" y="16744"/>
                </a:lnTo>
                <a:lnTo>
                  <a:pt x="21600" y="0"/>
                </a:lnTo>
                <a:lnTo>
                  <a:pt x="0" y="0"/>
                </a:lnTo>
                <a:lnTo>
                  <a:pt x="0" y="16744"/>
                </a:lnTo>
                <a:close/>
                <a:moveTo>
                  <a:pt x="1889" y="2377"/>
                </a:moveTo>
                <a:lnTo>
                  <a:pt x="19719" y="2377"/>
                </a:lnTo>
                <a:lnTo>
                  <a:pt x="19719" y="14366"/>
                </a:lnTo>
                <a:lnTo>
                  <a:pt x="1889" y="14366"/>
                </a:lnTo>
                <a:lnTo>
                  <a:pt x="1889" y="2377"/>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sp>
        <p:nvSpPr>
          <p:cNvPr id="446" name="Shape 446"/>
          <p:cNvSpPr/>
          <p:nvPr/>
        </p:nvSpPr>
        <p:spPr>
          <a:xfrm>
            <a:off x="9276460" y="4505506"/>
            <a:ext cx="485663" cy="705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8" y="0"/>
                </a:moveTo>
                <a:cubicBezTo>
                  <a:pt x="2872" y="0"/>
                  <a:pt x="2872" y="0"/>
                  <a:pt x="2872" y="0"/>
                </a:cubicBezTo>
                <a:cubicBezTo>
                  <a:pt x="1294" y="0"/>
                  <a:pt x="0" y="668"/>
                  <a:pt x="0" y="1503"/>
                </a:cubicBezTo>
                <a:cubicBezTo>
                  <a:pt x="0" y="20097"/>
                  <a:pt x="0" y="20097"/>
                  <a:pt x="0" y="20097"/>
                </a:cubicBezTo>
                <a:cubicBezTo>
                  <a:pt x="0" y="20932"/>
                  <a:pt x="1294" y="21600"/>
                  <a:pt x="2872" y="21600"/>
                </a:cubicBezTo>
                <a:cubicBezTo>
                  <a:pt x="18688" y="21600"/>
                  <a:pt x="18688" y="21600"/>
                  <a:pt x="18688" y="21600"/>
                </a:cubicBezTo>
                <a:cubicBezTo>
                  <a:pt x="20306" y="21600"/>
                  <a:pt x="21600" y="20932"/>
                  <a:pt x="21600" y="20097"/>
                </a:cubicBezTo>
                <a:cubicBezTo>
                  <a:pt x="21600" y="1503"/>
                  <a:pt x="21600" y="1503"/>
                  <a:pt x="21600" y="1503"/>
                </a:cubicBezTo>
                <a:cubicBezTo>
                  <a:pt x="21600" y="668"/>
                  <a:pt x="20306" y="0"/>
                  <a:pt x="18688" y="0"/>
                </a:cubicBezTo>
                <a:close/>
                <a:moveTo>
                  <a:pt x="10800" y="2442"/>
                </a:moveTo>
                <a:cubicBezTo>
                  <a:pt x="12216" y="2442"/>
                  <a:pt x="13348" y="3026"/>
                  <a:pt x="13348" y="3757"/>
                </a:cubicBezTo>
                <a:cubicBezTo>
                  <a:pt x="13348" y="4487"/>
                  <a:pt x="12216" y="5071"/>
                  <a:pt x="10800" y="5071"/>
                </a:cubicBezTo>
                <a:cubicBezTo>
                  <a:pt x="9384" y="5071"/>
                  <a:pt x="8211" y="4487"/>
                  <a:pt x="8211" y="3757"/>
                </a:cubicBezTo>
                <a:cubicBezTo>
                  <a:pt x="8211" y="3026"/>
                  <a:pt x="9384" y="2442"/>
                  <a:pt x="10800" y="2442"/>
                </a:cubicBezTo>
                <a:close/>
                <a:moveTo>
                  <a:pt x="18202" y="19033"/>
                </a:moveTo>
                <a:cubicBezTo>
                  <a:pt x="3398" y="19033"/>
                  <a:pt x="3398" y="19033"/>
                  <a:pt x="3398" y="19033"/>
                </a:cubicBezTo>
                <a:cubicBezTo>
                  <a:pt x="3398" y="18553"/>
                  <a:pt x="3398" y="18553"/>
                  <a:pt x="3398" y="18553"/>
                </a:cubicBezTo>
                <a:cubicBezTo>
                  <a:pt x="18202" y="18553"/>
                  <a:pt x="18202" y="18553"/>
                  <a:pt x="18202" y="18553"/>
                </a:cubicBezTo>
                <a:lnTo>
                  <a:pt x="18202" y="19033"/>
                </a:lnTo>
                <a:close/>
                <a:moveTo>
                  <a:pt x="18202" y="17593"/>
                </a:moveTo>
                <a:cubicBezTo>
                  <a:pt x="3398" y="17593"/>
                  <a:pt x="3398" y="17593"/>
                  <a:pt x="3398" y="17593"/>
                </a:cubicBezTo>
                <a:cubicBezTo>
                  <a:pt x="3398" y="17134"/>
                  <a:pt x="3398" y="17134"/>
                  <a:pt x="3398" y="17134"/>
                </a:cubicBezTo>
                <a:cubicBezTo>
                  <a:pt x="18202" y="17134"/>
                  <a:pt x="18202" y="17134"/>
                  <a:pt x="18202" y="17134"/>
                </a:cubicBezTo>
                <a:lnTo>
                  <a:pt x="18202" y="17593"/>
                </a:lnTo>
                <a:close/>
                <a:moveTo>
                  <a:pt x="18202" y="16174"/>
                </a:moveTo>
                <a:cubicBezTo>
                  <a:pt x="3398" y="16174"/>
                  <a:pt x="3398" y="16174"/>
                  <a:pt x="3398" y="16174"/>
                </a:cubicBezTo>
                <a:cubicBezTo>
                  <a:pt x="3398" y="15694"/>
                  <a:pt x="3398" y="15694"/>
                  <a:pt x="3398" y="15694"/>
                </a:cubicBezTo>
                <a:cubicBezTo>
                  <a:pt x="18202" y="15694"/>
                  <a:pt x="18202" y="15694"/>
                  <a:pt x="18202" y="15694"/>
                </a:cubicBezTo>
                <a:lnTo>
                  <a:pt x="18202" y="16174"/>
                </a:lnTo>
                <a:close/>
                <a:moveTo>
                  <a:pt x="18202" y="14734"/>
                </a:moveTo>
                <a:cubicBezTo>
                  <a:pt x="3398" y="14734"/>
                  <a:pt x="3398" y="14734"/>
                  <a:pt x="3398" y="14734"/>
                </a:cubicBezTo>
                <a:cubicBezTo>
                  <a:pt x="3398" y="14254"/>
                  <a:pt x="3398" y="14254"/>
                  <a:pt x="3398" y="14254"/>
                </a:cubicBezTo>
                <a:cubicBezTo>
                  <a:pt x="18202" y="14254"/>
                  <a:pt x="18202" y="14254"/>
                  <a:pt x="18202" y="14254"/>
                </a:cubicBezTo>
                <a:lnTo>
                  <a:pt x="18202" y="14734"/>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grpSp>
        <p:nvGrpSpPr>
          <p:cNvPr id="454" name="Group 454"/>
          <p:cNvGrpSpPr/>
          <p:nvPr/>
        </p:nvGrpSpPr>
        <p:grpSpPr>
          <a:xfrm>
            <a:off x="4852295" y="4442218"/>
            <a:ext cx="1158807" cy="768511"/>
            <a:chOff x="0" y="0"/>
            <a:chExt cx="1158805" cy="768509"/>
          </a:xfrm>
        </p:grpSpPr>
        <p:grpSp>
          <p:nvGrpSpPr>
            <p:cNvPr id="450" name="Group 450"/>
            <p:cNvGrpSpPr/>
            <p:nvPr/>
          </p:nvGrpSpPr>
          <p:grpSpPr>
            <a:xfrm>
              <a:off x="-1" y="0"/>
              <a:ext cx="1158807" cy="730545"/>
              <a:chOff x="0" y="0"/>
              <a:chExt cx="1158805" cy="730544"/>
            </a:xfrm>
          </p:grpSpPr>
          <p:sp>
            <p:nvSpPr>
              <p:cNvPr id="447" name="Shape 447"/>
              <p:cNvSpPr/>
              <p:nvPr/>
            </p:nvSpPr>
            <p:spPr>
              <a:xfrm>
                <a:off x="738753"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9" y="0"/>
                      <a:pt x="0" y="4849"/>
                      <a:pt x="0" y="10756"/>
                    </a:cubicBezTo>
                    <a:cubicBezTo>
                      <a:pt x="0" y="16751"/>
                      <a:pt x="4829" y="21600"/>
                      <a:pt x="10800" y="21600"/>
                    </a:cubicBezTo>
                    <a:cubicBezTo>
                      <a:pt x="16771" y="21600"/>
                      <a:pt x="21600" y="16751"/>
                      <a:pt x="21600" y="10756"/>
                    </a:cubicBezTo>
                    <a:cubicBezTo>
                      <a:pt x="21600" y="4849"/>
                      <a:pt x="16771" y="0"/>
                      <a:pt x="10800" y="0"/>
                    </a:cubicBezTo>
                    <a:close/>
                    <a:moveTo>
                      <a:pt x="10800" y="17897"/>
                    </a:moveTo>
                    <a:cubicBezTo>
                      <a:pt x="6937" y="17897"/>
                      <a:pt x="3776" y="14723"/>
                      <a:pt x="3776" y="10756"/>
                    </a:cubicBezTo>
                    <a:cubicBezTo>
                      <a:pt x="3776" y="6877"/>
                      <a:pt x="6937" y="3703"/>
                      <a:pt x="10800" y="3703"/>
                    </a:cubicBezTo>
                    <a:cubicBezTo>
                      <a:pt x="14751" y="3703"/>
                      <a:pt x="17824" y="6877"/>
                      <a:pt x="17824" y="10756"/>
                    </a:cubicBezTo>
                    <a:cubicBezTo>
                      <a:pt x="17824" y="14723"/>
                      <a:pt x="14751" y="17897"/>
                      <a:pt x="10800" y="17897"/>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48" name="Shape 448"/>
              <p:cNvSpPr/>
              <p:nvPr/>
            </p:nvSpPr>
            <p:spPr>
              <a:xfrm>
                <a:off x="189637"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56"/>
                    </a:moveTo>
                    <a:cubicBezTo>
                      <a:pt x="21600" y="4849"/>
                      <a:pt x="16771" y="0"/>
                      <a:pt x="10800" y="0"/>
                    </a:cubicBezTo>
                    <a:cubicBezTo>
                      <a:pt x="4829" y="0"/>
                      <a:pt x="0" y="4849"/>
                      <a:pt x="0" y="10756"/>
                    </a:cubicBezTo>
                    <a:cubicBezTo>
                      <a:pt x="0" y="16751"/>
                      <a:pt x="4829" y="21600"/>
                      <a:pt x="10800" y="21600"/>
                    </a:cubicBezTo>
                    <a:cubicBezTo>
                      <a:pt x="16771" y="21600"/>
                      <a:pt x="21600" y="16751"/>
                      <a:pt x="21600" y="10756"/>
                    </a:cubicBezTo>
                    <a:close/>
                    <a:moveTo>
                      <a:pt x="3776" y="10756"/>
                    </a:moveTo>
                    <a:cubicBezTo>
                      <a:pt x="3776" y="6877"/>
                      <a:pt x="6937" y="3703"/>
                      <a:pt x="10800" y="3703"/>
                    </a:cubicBezTo>
                    <a:cubicBezTo>
                      <a:pt x="14751" y="3703"/>
                      <a:pt x="17824" y="6877"/>
                      <a:pt x="17824" y="10756"/>
                    </a:cubicBezTo>
                    <a:cubicBezTo>
                      <a:pt x="17824" y="14723"/>
                      <a:pt x="14751" y="17897"/>
                      <a:pt x="10800" y="17897"/>
                    </a:cubicBezTo>
                    <a:cubicBezTo>
                      <a:pt x="6937" y="17897"/>
                      <a:pt x="3776" y="14723"/>
                      <a:pt x="3776" y="1075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49" name="Shape 449"/>
              <p:cNvSpPr/>
              <p:nvPr/>
            </p:nvSpPr>
            <p:spPr>
              <a:xfrm>
                <a:off x="-1" y="-1"/>
                <a:ext cx="1158807" cy="730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63" y="0"/>
                    </a:moveTo>
                    <a:cubicBezTo>
                      <a:pt x="837" y="0"/>
                      <a:pt x="837" y="0"/>
                      <a:pt x="837" y="0"/>
                    </a:cubicBezTo>
                    <a:cubicBezTo>
                      <a:pt x="384" y="0"/>
                      <a:pt x="0" y="456"/>
                      <a:pt x="0" y="995"/>
                    </a:cubicBezTo>
                    <a:cubicBezTo>
                      <a:pt x="0" y="20605"/>
                      <a:pt x="0" y="20605"/>
                      <a:pt x="0" y="20605"/>
                    </a:cubicBezTo>
                    <a:cubicBezTo>
                      <a:pt x="0" y="21165"/>
                      <a:pt x="384" y="21600"/>
                      <a:pt x="837" y="21600"/>
                    </a:cubicBezTo>
                    <a:cubicBezTo>
                      <a:pt x="20763" y="21600"/>
                      <a:pt x="20763" y="21600"/>
                      <a:pt x="20763" y="21600"/>
                    </a:cubicBezTo>
                    <a:cubicBezTo>
                      <a:pt x="21234" y="21600"/>
                      <a:pt x="21600" y="21165"/>
                      <a:pt x="21600" y="20605"/>
                    </a:cubicBezTo>
                    <a:cubicBezTo>
                      <a:pt x="21600" y="995"/>
                      <a:pt x="21600" y="995"/>
                      <a:pt x="21600" y="995"/>
                    </a:cubicBezTo>
                    <a:cubicBezTo>
                      <a:pt x="21600" y="456"/>
                      <a:pt x="21234" y="0"/>
                      <a:pt x="20763" y="0"/>
                    </a:cubicBezTo>
                    <a:close/>
                    <a:moveTo>
                      <a:pt x="9972" y="2384"/>
                    </a:moveTo>
                    <a:cubicBezTo>
                      <a:pt x="11628" y="2384"/>
                      <a:pt x="11628" y="2384"/>
                      <a:pt x="11628" y="2384"/>
                    </a:cubicBezTo>
                    <a:cubicBezTo>
                      <a:pt x="12203" y="2384"/>
                      <a:pt x="12447" y="2881"/>
                      <a:pt x="12151" y="3462"/>
                    </a:cubicBezTo>
                    <a:cubicBezTo>
                      <a:pt x="11332" y="5162"/>
                      <a:pt x="11332" y="5162"/>
                      <a:pt x="11332" y="5162"/>
                    </a:cubicBezTo>
                    <a:cubicBezTo>
                      <a:pt x="11035" y="5763"/>
                      <a:pt x="10565" y="5763"/>
                      <a:pt x="10286" y="5162"/>
                    </a:cubicBezTo>
                    <a:cubicBezTo>
                      <a:pt x="9449" y="3462"/>
                      <a:pt x="9449" y="3462"/>
                      <a:pt x="9449" y="3462"/>
                    </a:cubicBezTo>
                    <a:cubicBezTo>
                      <a:pt x="9170" y="2881"/>
                      <a:pt x="9397" y="2384"/>
                      <a:pt x="9972" y="2384"/>
                    </a:cubicBezTo>
                    <a:close/>
                    <a:moveTo>
                      <a:pt x="1325" y="8354"/>
                    </a:moveTo>
                    <a:cubicBezTo>
                      <a:pt x="1325" y="5493"/>
                      <a:pt x="3277" y="3192"/>
                      <a:pt x="5683" y="3192"/>
                    </a:cubicBezTo>
                    <a:cubicBezTo>
                      <a:pt x="8089" y="3192"/>
                      <a:pt x="10042" y="5493"/>
                      <a:pt x="10042" y="8354"/>
                    </a:cubicBezTo>
                    <a:cubicBezTo>
                      <a:pt x="10042" y="11215"/>
                      <a:pt x="8089" y="13536"/>
                      <a:pt x="5683" y="13536"/>
                    </a:cubicBezTo>
                    <a:cubicBezTo>
                      <a:pt x="3277" y="13536"/>
                      <a:pt x="1325" y="11215"/>
                      <a:pt x="1325" y="8354"/>
                    </a:cubicBezTo>
                    <a:close/>
                    <a:moveTo>
                      <a:pt x="17695" y="18325"/>
                    </a:moveTo>
                    <a:cubicBezTo>
                      <a:pt x="17695" y="18822"/>
                      <a:pt x="17364" y="19216"/>
                      <a:pt x="16945" y="19216"/>
                    </a:cubicBezTo>
                    <a:cubicBezTo>
                      <a:pt x="4655" y="19216"/>
                      <a:pt x="4655" y="19216"/>
                      <a:pt x="4655" y="19216"/>
                    </a:cubicBezTo>
                    <a:cubicBezTo>
                      <a:pt x="4236" y="19216"/>
                      <a:pt x="3905" y="18822"/>
                      <a:pt x="3905" y="18325"/>
                    </a:cubicBezTo>
                    <a:cubicBezTo>
                      <a:pt x="3905" y="16355"/>
                      <a:pt x="3905" y="16355"/>
                      <a:pt x="3905" y="16355"/>
                    </a:cubicBezTo>
                    <a:cubicBezTo>
                      <a:pt x="3905" y="15879"/>
                      <a:pt x="4236" y="15464"/>
                      <a:pt x="4655" y="15464"/>
                    </a:cubicBezTo>
                    <a:cubicBezTo>
                      <a:pt x="16945" y="15464"/>
                      <a:pt x="16945" y="15464"/>
                      <a:pt x="16945" y="15464"/>
                    </a:cubicBezTo>
                    <a:cubicBezTo>
                      <a:pt x="17364" y="15464"/>
                      <a:pt x="17695" y="15879"/>
                      <a:pt x="17695" y="16355"/>
                    </a:cubicBezTo>
                    <a:lnTo>
                      <a:pt x="17695" y="18325"/>
                    </a:lnTo>
                    <a:close/>
                    <a:moveTo>
                      <a:pt x="15917" y="13536"/>
                    </a:moveTo>
                    <a:cubicBezTo>
                      <a:pt x="13511" y="13536"/>
                      <a:pt x="11558" y="11215"/>
                      <a:pt x="11558" y="8354"/>
                    </a:cubicBezTo>
                    <a:cubicBezTo>
                      <a:pt x="11558" y="5493"/>
                      <a:pt x="13511" y="3192"/>
                      <a:pt x="15917" y="3192"/>
                    </a:cubicBezTo>
                    <a:cubicBezTo>
                      <a:pt x="18323" y="3192"/>
                      <a:pt x="20275" y="5493"/>
                      <a:pt x="20275" y="8354"/>
                    </a:cubicBezTo>
                    <a:cubicBezTo>
                      <a:pt x="20275" y="11215"/>
                      <a:pt x="18323" y="13536"/>
                      <a:pt x="15917" y="1353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grpSp>
        <p:grpSp>
          <p:nvGrpSpPr>
            <p:cNvPr id="453" name="Group 453"/>
            <p:cNvGrpSpPr/>
            <p:nvPr/>
          </p:nvGrpSpPr>
          <p:grpSpPr>
            <a:xfrm>
              <a:off x="90257" y="689862"/>
              <a:ext cx="978292" cy="78648"/>
              <a:chOff x="0" y="0"/>
              <a:chExt cx="978290" cy="78646"/>
            </a:xfrm>
          </p:grpSpPr>
          <p:sp>
            <p:nvSpPr>
              <p:cNvPr id="451" name="Shape 451"/>
              <p:cNvSpPr/>
              <p:nvPr/>
            </p:nvSpPr>
            <p:spPr>
              <a:xfrm>
                <a:off x="-1" y="0"/>
                <a:ext cx="104891"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sp>
            <p:nvSpPr>
              <p:cNvPr id="452" name="Shape 452"/>
              <p:cNvSpPr/>
              <p:nvPr/>
            </p:nvSpPr>
            <p:spPr>
              <a:xfrm>
                <a:off x="873401" y="0"/>
                <a:ext cx="104890"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grpSp>
      </p:grpSp>
      <p:sp>
        <p:nvSpPr>
          <p:cNvPr id="455" name="Shape 455"/>
          <p:cNvSpPr/>
          <p:nvPr/>
        </p:nvSpPr>
        <p:spPr>
          <a:xfrm>
            <a:off x="19338430" y="5604658"/>
            <a:ext cx="4614417" cy="21186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914400">
              <a:defRPr b="1" sz="3600">
                <a:solidFill>
                  <a:srgbClr val="007CA2"/>
                </a:solidFill>
                <a:latin typeface="Arial"/>
                <a:ea typeface="Arial"/>
                <a:cs typeface="Arial"/>
                <a:sym typeface="Arial"/>
              </a:defRPr>
            </a:lvl1pPr>
          </a:lstStyle>
          <a:p>
            <a:pPr lvl="0">
              <a:defRPr b="0" sz="1800">
                <a:solidFill>
                  <a:srgbClr val="000000"/>
                </a:solidFill>
              </a:defRPr>
            </a:pPr>
            <a:r>
              <a:rPr b="1" sz="3600">
                <a:solidFill>
                  <a:srgbClr val="007CA2"/>
                </a:solidFill>
              </a:rPr>
              <a:t>The exponential increase in business expectations is unsustainable for IT</a:t>
            </a:r>
          </a:p>
        </p:txBody>
      </p:sp>
      <p:sp>
        <p:nvSpPr>
          <p:cNvPr id="456" name="Shape 456"/>
          <p:cNvSpPr/>
          <p:nvPr/>
        </p:nvSpPr>
        <p:spPr>
          <a:xfrm>
            <a:off x="14476355" y="7490007"/>
            <a:ext cx="3796963" cy="1183360"/>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p>
            <a:pPr lvl="0" defTabSz="914400">
              <a:lnSpc>
                <a:spcPts val="4000"/>
              </a:lnSpc>
              <a:defRPr sz="1800"/>
            </a:pPr>
            <a:r>
              <a:rPr b="1" sz="3200">
                <a:latin typeface="Arial"/>
                <a:ea typeface="Arial"/>
                <a:cs typeface="Arial"/>
                <a:sym typeface="Arial"/>
              </a:rPr>
              <a:t>Millions of Apps</a:t>
            </a:r>
            <a:endParaRPr b="1" sz="3200">
              <a:latin typeface="Arial"/>
              <a:ea typeface="Arial"/>
              <a:cs typeface="Arial"/>
              <a:sym typeface="Arial"/>
            </a:endParaRPr>
          </a:p>
          <a:p>
            <a:pPr lvl="0" defTabSz="914400">
              <a:lnSpc>
                <a:spcPts val="4000"/>
              </a:lnSpc>
              <a:defRPr sz="1800"/>
            </a:pPr>
            <a:r>
              <a:rPr b="1" sz="3200">
                <a:latin typeface="Arial"/>
                <a:ea typeface="Arial"/>
                <a:cs typeface="Arial"/>
                <a:sym typeface="Arial"/>
              </a:rPr>
              <a:t>Billions of Users</a:t>
            </a:r>
          </a:p>
        </p:txBody>
      </p:sp>
      <p:sp>
        <p:nvSpPr>
          <p:cNvPr id="457" name="Shape 457"/>
          <p:cNvSpPr/>
          <p:nvPr/>
        </p:nvSpPr>
        <p:spPr>
          <a:xfrm>
            <a:off x="681367" y="11766866"/>
            <a:ext cx="12613145" cy="589469"/>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0" algn="l" defTabSz="914400">
              <a:defRPr sz="1800"/>
            </a:pPr>
            <a:r>
              <a:rPr sz="2400">
                <a:solidFill>
                  <a:srgbClr val="00685D"/>
                </a:solidFill>
                <a:latin typeface="Arial"/>
                <a:ea typeface="Arial"/>
                <a:cs typeface="Arial"/>
                <a:sym typeface="Arial"/>
              </a:rPr>
              <a:t>* Source: Gartner, 2013: </a:t>
            </a:r>
            <a:r>
              <a:rPr i="1" sz="2400">
                <a:solidFill>
                  <a:srgbClr val="00685D"/>
                </a:solidFill>
                <a:latin typeface="Arial"/>
                <a:ea typeface="Arial"/>
                <a:cs typeface="Arial"/>
                <a:sym typeface="Arial"/>
              </a:rPr>
              <a:t>“Hunting and Harvesting in a Digital World: The 2013 CIO Agenda”</a:t>
            </a:r>
          </a:p>
        </p:txBody>
      </p:sp>
      <p:grpSp>
        <p:nvGrpSpPr>
          <p:cNvPr id="460" name="Group 460"/>
          <p:cNvGrpSpPr/>
          <p:nvPr/>
        </p:nvGrpSpPr>
        <p:grpSpPr>
          <a:xfrm>
            <a:off x="3703458" y="9655884"/>
            <a:ext cx="16453215" cy="2348817"/>
            <a:chOff x="0" y="0"/>
            <a:chExt cx="16453214" cy="2348816"/>
          </a:xfrm>
        </p:grpSpPr>
        <p:sp>
          <p:nvSpPr>
            <p:cNvPr id="458" name="Shape 458"/>
            <p:cNvSpPr/>
            <p:nvPr/>
          </p:nvSpPr>
          <p:spPr>
            <a:xfrm>
              <a:off x="0" y="0"/>
              <a:ext cx="16453215" cy="2348817"/>
            </a:xfrm>
            <a:prstGeom prst="rightArrow">
              <a:avLst>
                <a:gd name="adj1" fmla="val 50000"/>
                <a:gd name="adj2" fmla="val 18750"/>
              </a:avLst>
            </a:prstGeom>
            <a:solidFill>
              <a:srgbClr val="00685D"/>
            </a:solidFill>
            <a:ln w="50800" cap="flat">
              <a:solidFill>
                <a:srgbClr val="FFFFFF"/>
              </a:solidFill>
              <a:prstDash val="solid"/>
              <a:round/>
            </a:ln>
            <a:effectLst>
              <a:outerShdw sx="100000" sy="100000" kx="0" ky="0" algn="b" rotWithShape="0" blurRad="774700" dist="635000" dir="5400000">
                <a:srgbClr val="000000">
                  <a:alpha val="31000"/>
                </a:srgbClr>
              </a:outerShdw>
            </a:effectLst>
          </p:spPr>
          <p:txBody>
            <a:bodyPr wrap="square" lIns="121919" tIns="121919" rIns="121919" bIns="121919" numCol="1" anchor="ctr">
              <a:noAutofit/>
            </a:bodyP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459" name="Shape 459"/>
            <p:cNvSpPr/>
            <p:nvPr/>
          </p:nvSpPr>
          <p:spPr>
            <a:xfrm>
              <a:off x="5450006" y="915187"/>
              <a:ext cx="4965999" cy="518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lvl1pPr>
            </a:lstStyle>
            <a:p>
              <a:pPr lvl="0">
                <a:defRPr b="0" sz="1800">
                  <a:solidFill>
                    <a:srgbClr val="000000"/>
                  </a:solidFill>
                  <a:effectLst/>
                </a:defRPr>
              </a:pPr>
              <a:r>
                <a:rPr b="1" sz="3600">
                  <a:solidFill>
                    <a:srgbClr val="FFFFFF"/>
                  </a:solidFill>
                  <a:effectLst>
                    <a:outerShdw sx="100000" sy="100000" kx="0" ky="0" algn="b" rotWithShape="0" blurRad="63500" dist="0" dir="0">
                      <a:srgbClr val="000000">
                        <a:alpha val="40000"/>
                      </a:srgbClr>
                    </a:outerShdw>
                  </a:effectLst>
                </a:rPr>
                <a:t>$	 $	 $	 $	 $	 $</a:t>
              </a:r>
            </a:p>
          </p:txBody>
        </p:sp>
      </p:grpSp>
      <p:sp>
        <p:nvSpPr>
          <p:cNvPr id="461" name="Shape 461"/>
          <p:cNvSpPr/>
          <p:nvPr/>
        </p:nvSpPr>
        <p:spPr>
          <a:xfrm>
            <a:off x="-1" y="9430196"/>
            <a:ext cx="3251207" cy="9265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FF6600"/>
                </a:solidFill>
                <a:latin typeface="Arial"/>
                <a:ea typeface="Arial"/>
                <a:cs typeface="Arial"/>
                <a:sym typeface="Arial"/>
              </a:defRPr>
            </a:lvl1pPr>
          </a:lstStyle>
          <a:p>
            <a:pPr lvl="0">
              <a:defRPr b="0" sz="1800">
                <a:solidFill>
                  <a:srgbClr val="000000"/>
                </a:solidFill>
              </a:defRPr>
            </a:pPr>
            <a:r>
              <a:rPr b="1" sz="3200">
                <a:solidFill>
                  <a:srgbClr val="FF6600"/>
                </a:solidFill>
              </a:rPr>
              <a:t>Ability of IT to Deliver S/W</a:t>
            </a:r>
          </a:p>
        </p:txBody>
      </p:sp>
      <p:sp>
        <p:nvSpPr>
          <p:cNvPr id="462" name="Shape 462"/>
          <p:cNvSpPr/>
          <p:nvPr/>
        </p:nvSpPr>
        <p:spPr>
          <a:xfrm>
            <a:off x="720917" y="10536663"/>
            <a:ext cx="2530286"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00685D"/>
                </a:solidFill>
                <a:latin typeface="Arial"/>
                <a:ea typeface="Arial"/>
                <a:cs typeface="Arial"/>
                <a:sym typeface="Arial"/>
              </a:defRPr>
            </a:lvl1pPr>
          </a:lstStyle>
          <a:p>
            <a:pPr lvl="0">
              <a:defRPr b="0" sz="1800">
                <a:solidFill>
                  <a:srgbClr val="000000"/>
                </a:solidFill>
              </a:defRPr>
            </a:pPr>
            <a:r>
              <a:rPr b="1" sz="3200">
                <a:solidFill>
                  <a:srgbClr val="00685D"/>
                </a:solidFill>
              </a:rPr>
              <a:t>Steady IT Budgets*</a:t>
            </a:r>
          </a:p>
        </p:txBody>
      </p:sp>
      <p:sp>
        <p:nvSpPr>
          <p:cNvPr id="463" name="Shape 463"/>
          <p:cNvSpPr/>
          <p:nvPr/>
        </p:nvSpPr>
        <p:spPr>
          <a:xfrm>
            <a:off x="495204" y="8085870"/>
            <a:ext cx="2755999"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8C2F0A"/>
                </a:solidFill>
                <a:latin typeface="Arial"/>
                <a:ea typeface="Arial"/>
                <a:cs typeface="Arial"/>
                <a:sym typeface="Arial"/>
              </a:defRPr>
            </a:lvl1pPr>
          </a:lstStyle>
          <a:p>
            <a:pPr lvl="0">
              <a:defRPr b="0" sz="1800">
                <a:solidFill>
                  <a:srgbClr val="000000"/>
                </a:solidFill>
              </a:defRPr>
            </a:pPr>
            <a:r>
              <a:rPr b="1" sz="3200">
                <a:solidFill>
                  <a:srgbClr val="8C2F0A"/>
                </a:solidFill>
              </a:rPr>
              <a:t>Business Expectations</a:t>
            </a:r>
          </a:p>
        </p:txBody>
      </p:sp>
      <p:sp>
        <p:nvSpPr>
          <p:cNvPr id="464" name="Shape 464"/>
          <p:cNvSpPr/>
          <p:nvPr/>
        </p:nvSpPr>
        <p:spPr>
          <a:xfrm>
            <a:off x="11149422" y="467912"/>
            <a:ext cx="1300950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Business Expectations Exceed IT Capabilities</a:t>
            </a:r>
          </a:p>
        </p:txBody>
      </p:sp>
      <p:sp>
        <p:nvSpPr>
          <p:cNvPr id="465" name="Shape 465"/>
          <p:cNvSpPr/>
          <p:nvPr/>
        </p:nvSpPr>
        <p:spPr>
          <a:xfrm>
            <a:off x="17535047" y="1216624"/>
            <a:ext cx="65958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Unsustainable Path for Traditional IT</a:t>
            </a:r>
          </a:p>
        </p:txBody>
      </p:sp>
      <p:sp>
        <p:nvSpPr>
          <p:cNvPr id="466" name="Shape 466"/>
          <p:cNvSpPr/>
          <p:nvPr/>
        </p:nvSpPr>
        <p:spPr>
          <a:xfrm>
            <a:off x="3703458" y="9252346"/>
            <a:ext cx="16453215" cy="1935541"/>
          </a:xfrm>
          <a:prstGeom prst="rightArrow">
            <a:avLst>
              <a:gd name="adj1" fmla="val 50000"/>
              <a:gd name="adj2" fmla="val 22754"/>
            </a:avLst>
          </a:prstGeom>
          <a:solidFill>
            <a:srgbClr val="F16F3B"/>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463"/>
                                        </p:tgtEl>
                                        <p:attrNameLst>
                                          <p:attrName>style.visibility</p:attrName>
                                        </p:attrNameLst>
                                      </p:cBhvr>
                                      <p:to>
                                        <p:strVal val="visible"/>
                                      </p:to>
                                    </p:set>
                                    <p:anim calcmode="lin" valueType="num">
                                      <p:cBhvr>
                                        <p:cTn id="7" dur="500" fill="hold"/>
                                        <p:tgtEl>
                                          <p:spTgt spid="463"/>
                                        </p:tgtEl>
                                        <p:attrNameLst>
                                          <p:attrName>ppt_x</p:attrName>
                                        </p:attrNameLst>
                                      </p:cBhvr>
                                      <p:tavLst>
                                        <p:tav tm="0">
                                          <p:val>
                                            <p:strVal val="0-#ppt_w/2"/>
                                          </p:val>
                                        </p:tav>
                                        <p:tav tm="100000">
                                          <p:val>
                                            <p:strVal val="#ppt_x"/>
                                          </p:val>
                                        </p:tav>
                                      </p:tavLst>
                                    </p:anim>
                                    <p:anim calcmode="lin" valueType="num">
                                      <p:cBhvr>
                                        <p:cTn id="8" dur="500" fill="hold"/>
                                        <p:tgtEl>
                                          <p:spTgt spid="4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nodeType="afterEffect" presetClass="entr" presetSubtype="8" presetID="22" grpId="2" fill="hold">
                                  <p:stCondLst>
                                    <p:cond delay="0"/>
                                  </p:stCondLst>
                                  <p:iterate type="el" backwards="0">
                                    <p:tmAbs val="0"/>
                                  </p:iterate>
                                  <p:childTnLst>
                                    <p:set>
                                      <p:cBhvr>
                                        <p:cTn id="11" fill="hold"/>
                                        <p:tgtEl>
                                          <p:spTgt spid="441"/>
                                        </p:tgtEl>
                                        <p:attrNameLst>
                                          <p:attrName>style.visibility</p:attrName>
                                        </p:attrNameLst>
                                      </p:cBhvr>
                                      <p:to>
                                        <p:strVal val="visible"/>
                                      </p:to>
                                    </p:set>
                                    <p:animEffect filter="wipe(left)" transition="in">
                                      <p:cBhvr>
                                        <p:cTn id="12" dur="1000"/>
                                        <p:tgtEl>
                                          <p:spTgt spid="441"/>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8" presetID="22" grpId="3" fill="hold">
                                  <p:stCondLst>
                                    <p:cond delay="0"/>
                                  </p:stCondLst>
                                  <p:iterate type="el" backwards="0">
                                    <p:tmAbs val="0"/>
                                  </p:iterate>
                                  <p:childTnLst>
                                    <p:set>
                                      <p:cBhvr>
                                        <p:cTn id="16" fill="hold"/>
                                        <p:tgtEl>
                                          <p:spTgt spid="460"/>
                                        </p:tgtEl>
                                        <p:attrNameLst>
                                          <p:attrName>style.visibility</p:attrName>
                                        </p:attrNameLst>
                                      </p:cBhvr>
                                      <p:to>
                                        <p:strVal val="visible"/>
                                      </p:to>
                                    </p:set>
                                    <p:animEffect filter="wipe(left)" transition="in">
                                      <p:cBhvr>
                                        <p:cTn id="17" dur="500"/>
                                        <p:tgtEl>
                                          <p:spTgt spid="460"/>
                                        </p:tgtEl>
                                      </p:cBhvr>
                                    </p:animEffect>
                                  </p:childTnLst>
                                </p:cTn>
                              </p:par>
                            </p:childTnLst>
                          </p:cTn>
                        </p:par>
                        <p:par>
                          <p:cTn id="18" fill="hold">
                            <p:stCondLst>
                              <p:cond delay="500"/>
                            </p:stCondLst>
                            <p:childTnLst>
                              <p:par>
                                <p:cTn id="19" nodeType="afterEffect" presetClass="entr" presetSubtype="0" presetID="1" grpId="4" fill="hold">
                                  <p:stCondLst>
                                    <p:cond delay="0"/>
                                  </p:stCondLst>
                                  <p:iterate type="el" backwards="0">
                                    <p:tmAbs val="0"/>
                                  </p:iterate>
                                  <p:childTnLst>
                                    <p:set>
                                      <p:cBhvr>
                                        <p:cTn id="20" fill="hold"/>
                                        <p:tgtEl>
                                          <p:spTgt spid="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8" presetID="2" grpId="5" fill="hold">
                                  <p:stCondLst>
                                    <p:cond delay="0"/>
                                  </p:stCondLst>
                                  <p:iterate type="el" backwards="0">
                                    <p:tmAbs val="0"/>
                                  </p:iterate>
                                  <p:childTnLst>
                                    <p:set>
                                      <p:cBhvr>
                                        <p:cTn id="24" fill="hold"/>
                                        <p:tgtEl>
                                          <p:spTgt spid="461"/>
                                        </p:tgtEl>
                                        <p:attrNameLst>
                                          <p:attrName>style.visibility</p:attrName>
                                        </p:attrNameLst>
                                      </p:cBhvr>
                                      <p:to>
                                        <p:strVal val="visible"/>
                                      </p:to>
                                    </p:set>
                                    <p:anim calcmode="lin" valueType="num">
                                      <p:cBhvr>
                                        <p:cTn id="25" dur="500" fill="hold"/>
                                        <p:tgtEl>
                                          <p:spTgt spid="461"/>
                                        </p:tgtEl>
                                        <p:attrNameLst>
                                          <p:attrName>ppt_x</p:attrName>
                                        </p:attrNameLst>
                                      </p:cBhvr>
                                      <p:tavLst>
                                        <p:tav tm="0">
                                          <p:val>
                                            <p:strVal val="0-#ppt_w/2"/>
                                          </p:val>
                                        </p:tav>
                                        <p:tav tm="100000">
                                          <p:val>
                                            <p:strVal val="#ppt_x"/>
                                          </p:val>
                                        </p:tav>
                                      </p:tavLst>
                                    </p:anim>
                                    <p:anim calcmode="lin" valueType="num">
                                      <p:cBhvr>
                                        <p:cTn id="26" dur="500" fill="hold"/>
                                        <p:tgtEl>
                                          <p:spTgt spid="461"/>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nodeType="afterEffect" presetClass="entr" presetSubtype="8" presetID="22" grpId="6" fill="hold">
                                  <p:stCondLst>
                                    <p:cond delay="0"/>
                                  </p:stCondLst>
                                  <p:iterate type="el" backwards="0">
                                    <p:tmAbs val="0"/>
                                  </p:iterate>
                                  <p:childTnLst>
                                    <p:set>
                                      <p:cBhvr>
                                        <p:cTn id="29" fill="hold"/>
                                        <p:tgtEl>
                                          <p:spTgt spid="466"/>
                                        </p:tgtEl>
                                        <p:attrNameLst>
                                          <p:attrName>style.visibility</p:attrName>
                                        </p:attrNameLst>
                                      </p:cBhvr>
                                      <p:to>
                                        <p:strVal val="visible"/>
                                      </p:to>
                                    </p:set>
                                    <p:animEffect filter="wipe(left)" transition="in">
                                      <p:cBhvr>
                                        <p:cTn id="30" dur="750"/>
                                        <p:tgtEl>
                                          <p:spTgt spid="466"/>
                                        </p:tgtEl>
                                      </p:cBhvr>
                                    </p:animEffect>
                                  </p:childTnLst>
                                </p:cTn>
                              </p:par>
                            </p:childTnLst>
                          </p:cTn>
                        </p:par>
                        <p:par>
                          <p:cTn id="31" fill="hold">
                            <p:stCondLst>
                              <p:cond delay="1250"/>
                            </p:stCondLst>
                            <p:childTnLst>
                              <p:par>
                                <p:cTn id="32" nodeType="afterEffect" presetClass="entr" presetSubtype="8" presetID="22" grpId="7" fill="hold">
                                  <p:stCondLst>
                                    <p:cond delay="500"/>
                                  </p:stCondLst>
                                  <p:iterate type="el" backwards="0">
                                    <p:tmAbs val="0"/>
                                  </p:iterate>
                                  <p:childTnLst>
                                    <p:set>
                                      <p:cBhvr>
                                        <p:cTn id="33" fill="hold"/>
                                        <p:tgtEl>
                                          <p:spTgt spid="440"/>
                                        </p:tgtEl>
                                        <p:attrNameLst>
                                          <p:attrName>style.visibility</p:attrName>
                                        </p:attrNameLst>
                                      </p:cBhvr>
                                      <p:to>
                                        <p:strVal val="visible"/>
                                      </p:to>
                                    </p:set>
                                    <p:animEffect filter="wipe(left)" transition="in">
                                      <p:cBhvr>
                                        <p:cTn id="34" dur="500"/>
                                        <p:tgtEl>
                                          <p:spTgt spid="440"/>
                                        </p:tgtEl>
                                      </p:cBhvr>
                                    </p:animEffect>
                                  </p:childTnLst>
                                </p:cTn>
                              </p:par>
                            </p:childTnLst>
                          </p:cTn>
                        </p:par>
                        <p:par>
                          <p:cTn id="35" fill="hold">
                            <p:stCondLst>
                              <p:cond delay="2250"/>
                            </p:stCondLst>
                            <p:childTnLst>
                              <p:par>
                                <p:cTn id="36" nodeType="afterEffect" presetClass="entr" presetSubtype="0" presetID="10" grpId="8" fill="hold">
                                  <p:stCondLst>
                                    <p:cond delay="500"/>
                                  </p:stCondLst>
                                  <p:iterate type="el" backwards="0">
                                    <p:tmAbs val="0"/>
                                  </p:iterate>
                                  <p:childTnLst>
                                    <p:set>
                                      <p:cBhvr>
                                        <p:cTn id="37" fill="hold"/>
                                        <p:tgtEl>
                                          <p:spTgt spid="456"/>
                                        </p:tgtEl>
                                        <p:attrNameLst>
                                          <p:attrName>style.visibility</p:attrName>
                                        </p:attrNameLst>
                                      </p:cBhvr>
                                      <p:to>
                                        <p:strVal val="visible"/>
                                      </p:to>
                                    </p:set>
                                    <p:animEffect filter="fade" transition="in">
                                      <p:cBhvr>
                                        <p:cTn id="38" dur="500"/>
                                        <p:tgtEl>
                                          <p:spTgt spid="456"/>
                                        </p:tgtEl>
                                      </p:cBhvr>
                                    </p:animEffect>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8" presetID="2" grpId="9" fill="hold">
                                  <p:stCondLst>
                                    <p:cond delay="0"/>
                                  </p:stCondLst>
                                  <p:iterate type="el" backwards="0">
                                    <p:tmAbs val="0"/>
                                  </p:iterate>
                                  <p:childTnLst>
                                    <p:set>
                                      <p:cBhvr>
                                        <p:cTn id="42" fill="hold"/>
                                        <p:tgtEl>
                                          <p:spTgt spid="455"/>
                                        </p:tgtEl>
                                        <p:attrNameLst>
                                          <p:attrName>style.visibility</p:attrName>
                                        </p:attrNameLst>
                                      </p:cBhvr>
                                      <p:to>
                                        <p:strVal val="visible"/>
                                      </p:to>
                                    </p:set>
                                    <p:anim calcmode="lin" valueType="num">
                                      <p:cBhvr>
                                        <p:cTn id="43" dur="500" fill="hold"/>
                                        <p:tgtEl>
                                          <p:spTgt spid="455"/>
                                        </p:tgtEl>
                                        <p:attrNameLst>
                                          <p:attrName>ppt_x</p:attrName>
                                        </p:attrNameLst>
                                      </p:cBhvr>
                                      <p:tavLst>
                                        <p:tav tm="0">
                                          <p:val>
                                            <p:strVal val="0-#ppt_w/2"/>
                                          </p:val>
                                        </p:tav>
                                        <p:tav tm="100000">
                                          <p:val>
                                            <p:strVal val="#ppt_x"/>
                                          </p:val>
                                        </p:tav>
                                      </p:tavLst>
                                    </p:anim>
                                    <p:anim calcmode="lin" valueType="num">
                                      <p:cBhvr>
                                        <p:cTn id="44" dur="500" fill="hold"/>
                                        <p:tgtEl>
                                          <p:spTgt spid="4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2"/>
      <p:bldP build="whole" bldLvl="1" animBg="1" rev="0" advAuto="0" spid="440" grpId="7"/>
      <p:bldP build="whole" bldLvl="1" animBg="1" rev="0" advAuto="0" spid="462" grpId="4"/>
      <p:bldP build="whole" bldLvl="1" animBg="1" rev="0" advAuto="0" spid="463" grpId="1"/>
      <p:bldP build="whole" bldLvl="1" animBg="1" rev="0" advAuto="0" spid="455" grpId="9"/>
      <p:bldP build="whole" bldLvl="1" animBg="1" rev="0" advAuto="0" spid="460" grpId="3"/>
      <p:bldP build="whole" bldLvl="1" animBg="1" rev="0" advAuto="0" spid="461" grpId="5"/>
      <p:bldP build="whole" bldLvl="1" animBg="1" rev="0" advAuto="0" spid="466" grpId="6"/>
      <p:bldP build="whole" bldLvl="1" animBg="1" rev="0" advAuto="0" spid="456" grpId="8"/>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